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44_900A2A21.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26"/>
  </p:notesMasterIdLst>
  <p:sldIdLst>
    <p:sldId id="306" r:id="rId6"/>
    <p:sldId id="307" r:id="rId7"/>
    <p:sldId id="308" r:id="rId8"/>
    <p:sldId id="309" r:id="rId9"/>
    <p:sldId id="310" r:id="rId10"/>
    <p:sldId id="311" r:id="rId11"/>
    <p:sldId id="312" r:id="rId12"/>
    <p:sldId id="313" r:id="rId13"/>
    <p:sldId id="314" r:id="rId14"/>
    <p:sldId id="315" r:id="rId15"/>
    <p:sldId id="316" r:id="rId16"/>
    <p:sldId id="317" r:id="rId17"/>
    <p:sldId id="318" r:id="rId18"/>
    <p:sldId id="319" r:id="rId19"/>
    <p:sldId id="320" r:id="rId20"/>
    <p:sldId id="321" r:id="rId21"/>
    <p:sldId id="322" r:id="rId22"/>
    <p:sldId id="323" r:id="rId23"/>
    <p:sldId id="324" r:id="rId24"/>
    <p:sldId id="325" r:id="rId2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E5271C-FD40-9BD4-A6FE-7D86605978DD}" name="Mollema, Nils" initials="NM" userId="S::nils.mollema@minbuza.nl::e8e4cea7-6162-4454-a852-e37eca3be53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BC7"/>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4" autoAdjust="0"/>
    <p:restoredTop sz="91738" autoAdjust="0"/>
  </p:normalViewPr>
  <p:slideViewPr>
    <p:cSldViewPr snapToGrid="0">
      <p:cViewPr varScale="1">
        <p:scale>
          <a:sx n="101" d="100"/>
          <a:sy n="101" d="100"/>
        </p:scale>
        <p:origin x="930" y="11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omments/modernComment_144_900A2A21.xml><?xml version="1.0" encoding="utf-8"?>
<p188:cmLst xmlns:a="http://schemas.openxmlformats.org/drawingml/2006/main" xmlns:r="http://schemas.openxmlformats.org/officeDocument/2006/relationships" xmlns:p188="http://schemas.microsoft.com/office/powerpoint/2018/8/main">
  <p188:cm id="{A77452E1-0440-468C-A70E-CD93EB62E9A0}" authorId="{1CE5271C-FD40-9BD4-A6FE-7D86605978DD}" created="2025-11-06T08:33:00.396">
    <ac:txMkLst xmlns:ac="http://schemas.microsoft.com/office/drawing/2013/main/command">
      <pc:docMk xmlns:pc="http://schemas.microsoft.com/office/powerpoint/2013/main/command"/>
      <pc:sldMk xmlns:pc="http://schemas.microsoft.com/office/powerpoint/2013/main/command" cId="2416585249" sldId="324"/>
      <ac:spMk id="3" creationId="{C7F706CB-DE85-5FB2-4977-E669FE3541D0}"/>
      <ac:txMk cp="154" len="3">
        <ac:context len="637" hash="777888275"/>
      </ac:txMk>
    </ac:txMkLst>
    <p188:pos x="1589089" y="874937"/>
    <p188:txBody>
      <a:bodyPr/>
      <a:lstStyle/>
      <a:p>
        <a:r>
          <a:rPr lang="nl-NL"/>
          <a:t>Not just VAWG/SGBV. Ook een track record op WHRD’s en alle andere policy areas.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57CC7A-0CE2-429B-82A2-60E96D1F154C}" type="datetimeFigureOut">
              <a:rPr lang="nl-NL" smtClean="0"/>
              <a:t>07-11-2025</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D78271-9FAF-4C15-B027-C00FC76CED8A}" type="slidenum">
              <a:rPr lang="nl-NL" smtClean="0"/>
              <a:t>‹#›</a:t>
            </a:fld>
            <a:endParaRPr lang="nl-NL"/>
          </a:p>
        </p:txBody>
      </p:sp>
    </p:spTree>
    <p:extLst>
      <p:ext uri="{BB962C8B-B14F-4D97-AF65-F5344CB8AC3E}">
        <p14:creationId xmlns:p14="http://schemas.microsoft.com/office/powerpoint/2010/main" val="11989985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5D78271-9FAF-4C15-B027-C00FC76CED8A}" type="slidenum">
              <a:rPr lang="nl-NL" smtClean="0"/>
              <a:t>3</a:t>
            </a:fld>
            <a:endParaRPr lang="nl-NL"/>
          </a:p>
        </p:txBody>
      </p:sp>
    </p:spTree>
    <p:extLst>
      <p:ext uri="{BB962C8B-B14F-4D97-AF65-F5344CB8AC3E}">
        <p14:creationId xmlns:p14="http://schemas.microsoft.com/office/powerpoint/2010/main" val="13699206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Text Placeholder 4"/>
          <p:cNvSpPr>
            <a:spLocks noGrp="1"/>
          </p:cNvSpPr>
          <p:nvPr>
            <p:ph type="body" sz="quarter" idx="10"/>
          </p:nvPr>
        </p:nvSpPr>
        <p:spPr>
          <a:xfrm>
            <a:off x="838200" y="2143990"/>
            <a:ext cx="10515600" cy="406717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57893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839787" y="2144488"/>
            <a:ext cx="5040000" cy="406717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313800" y="2144488"/>
            <a:ext cx="5040000" cy="406717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62369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1.xm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shpKleurvlakOnder"/>
          <p:cNvSpPr>
            <a:spLocks noChangeArrowheads="1"/>
          </p:cNvSpPr>
          <p:nvPr/>
        </p:nvSpPr>
        <p:spPr bwMode="auto">
          <a:xfrm>
            <a:off x="0" y="6318250"/>
            <a:ext cx="12192000" cy="539750"/>
          </a:xfrm>
          <a:prstGeom prst="rect">
            <a:avLst/>
          </a:prstGeom>
          <a:solidFill>
            <a:srgbClr val="007BC7"/>
          </a:solidFill>
          <a:ln w="25400" algn="ctr">
            <a:noFill/>
            <a:miter lim="800000"/>
            <a:headEnd/>
            <a:tailEnd/>
          </a:ln>
        </p:spPr>
        <p:txBody>
          <a:bodyPr anchor="ctr"/>
          <a:lstStyle/>
          <a:p>
            <a:pPr algn="ctr">
              <a:defRPr/>
            </a:pPr>
            <a:endParaRPr lang="nl-NL" sz="1800" dirty="0">
              <a:solidFill>
                <a:srgbClr val="FFFFFF"/>
              </a:solidFill>
              <a:latin typeface="Verdana" pitchFamily="34" charset="0"/>
              <a:cs typeface="Arial" charset="0"/>
            </a:endParaRPr>
          </a:p>
        </p:txBody>
      </p:sp>
      <p:sp>
        <p:nvSpPr>
          <p:cNvPr id="8" name="shpTekst"/>
          <p:cNvSpPr>
            <a:spLocks noChangeArrowheads="1"/>
          </p:cNvSpPr>
          <p:nvPr/>
        </p:nvSpPr>
        <p:spPr bwMode="auto">
          <a:xfrm>
            <a:off x="0" y="3"/>
            <a:ext cx="12192000" cy="1071563"/>
          </a:xfrm>
          <a:prstGeom prst="rect">
            <a:avLst/>
          </a:prstGeom>
          <a:solidFill>
            <a:srgbClr val="007BC7"/>
          </a:solidFill>
          <a:ln w="25400" algn="ctr">
            <a:noFill/>
            <a:miter lim="800000"/>
            <a:headEnd/>
            <a:tailEnd/>
          </a:ln>
        </p:spPr>
        <p:txBody>
          <a:bodyPr anchor="ctr"/>
          <a:lstStyle/>
          <a:p>
            <a:pPr algn="ctr">
              <a:defRPr/>
            </a:pPr>
            <a:endParaRPr lang="nl-NL" sz="1800" dirty="0">
              <a:solidFill>
                <a:srgbClr val="FFFFFF"/>
              </a:solidFill>
              <a:latin typeface="Verdana" pitchFamily="34" charset="0"/>
              <a:cs typeface="Arial" charset="0"/>
            </a:endParaRPr>
          </a:p>
        </p:txBody>
      </p:sp>
      <p:sp>
        <p:nvSpPr>
          <p:cNvPr id="2" name="Title Placeholder 1"/>
          <p:cNvSpPr>
            <a:spLocks noGrp="1"/>
          </p:cNvSpPr>
          <p:nvPr>
            <p:ph type="title"/>
          </p:nvPr>
        </p:nvSpPr>
        <p:spPr>
          <a:xfrm>
            <a:off x="838200" y="1288474"/>
            <a:ext cx="10515600" cy="71226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2143557"/>
            <a:ext cx="10515600" cy="405721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Graphic 8">
            <a:extLst>
              <a:ext uri="{FF2B5EF4-FFF2-40B4-BE49-F238E27FC236}">
                <a16:creationId xmlns:a16="http://schemas.microsoft.com/office/drawing/2014/main" id="{AA93BE78-D044-425F-9CDD-059C456AF92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785103" y="2"/>
            <a:ext cx="642368" cy="851081"/>
          </a:xfrm>
          <a:prstGeom prst="rect">
            <a:avLst/>
          </a:prstGeom>
        </p:spPr>
      </p:pic>
    </p:spTree>
    <p:extLst>
      <p:ext uri="{BB962C8B-B14F-4D97-AF65-F5344CB8AC3E}">
        <p14:creationId xmlns:p14="http://schemas.microsoft.com/office/powerpoint/2010/main" val="3652528229"/>
      </p:ext>
    </p:extLst>
  </p:cSld>
  <p:clrMap bg1="lt1" tx1="dk1" bg2="lt2" tx2="dk2" accent1="accent1" accent2="accent2" accent3="accent3" accent4="accent4" accent5="accent5" accent6="accent6" hlink="hlink" folHlink="folHlink"/>
  <p:sldLayoutIdLst>
    <p:sldLayoutId id="2147483661" r:id="rId1"/>
    <p:sldLayoutId id="2147483662" r:id="rId2"/>
  </p:sldLayoutIdLst>
  <p:hf sldNum="0" hdr="0" ftr="0"/>
  <p:txStyles>
    <p:titleStyle>
      <a:lvl1pPr algn="l" rtl="0" eaLnBrk="0" fontAlgn="base" hangingPunct="0">
        <a:spcBef>
          <a:spcPct val="0"/>
        </a:spcBef>
        <a:spcAft>
          <a:spcPct val="0"/>
        </a:spcAft>
        <a:defRPr sz="26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lgn="l" rtl="0" eaLnBrk="0" fontAlgn="base" hangingPunct="0">
        <a:spcBef>
          <a:spcPct val="0"/>
        </a:spcBef>
        <a:spcAft>
          <a:spcPct val="0"/>
        </a:spcAft>
        <a:defRPr sz="2600">
          <a:solidFill>
            <a:srgbClr val="CC003D"/>
          </a:solidFill>
          <a:latin typeface="Arial" charset="0"/>
          <a:ea typeface="Verdana" pitchFamily="34" charset="0"/>
          <a:cs typeface="Verdana" pitchFamily="34" charset="0"/>
        </a:defRPr>
      </a:lvl2pPr>
      <a:lvl3pPr algn="l" rtl="0" eaLnBrk="0" fontAlgn="base" hangingPunct="0">
        <a:spcBef>
          <a:spcPct val="0"/>
        </a:spcBef>
        <a:spcAft>
          <a:spcPct val="0"/>
        </a:spcAft>
        <a:defRPr sz="2600">
          <a:solidFill>
            <a:srgbClr val="CC003D"/>
          </a:solidFill>
          <a:latin typeface="Arial" charset="0"/>
          <a:ea typeface="Verdana" pitchFamily="34" charset="0"/>
          <a:cs typeface="Verdana" pitchFamily="34" charset="0"/>
        </a:defRPr>
      </a:lvl3pPr>
      <a:lvl4pPr algn="l" rtl="0" eaLnBrk="0" fontAlgn="base" hangingPunct="0">
        <a:spcBef>
          <a:spcPct val="0"/>
        </a:spcBef>
        <a:spcAft>
          <a:spcPct val="0"/>
        </a:spcAft>
        <a:defRPr sz="2600">
          <a:solidFill>
            <a:srgbClr val="CC003D"/>
          </a:solidFill>
          <a:latin typeface="Arial" charset="0"/>
          <a:ea typeface="Verdana" pitchFamily="34" charset="0"/>
          <a:cs typeface="Verdana" pitchFamily="34" charset="0"/>
        </a:defRPr>
      </a:lvl4pPr>
      <a:lvl5pPr algn="l" rtl="0" eaLnBrk="0" fontAlgn="base" hangingPunct="0">
        <a:spcBef>
          <a:spcPct val="0"/>
        </a:spcBef>
        <a:spcAft>
          <a:spcPct val="0"/>
        </a:spcAft>
        <a:defRPr sz="2600">
          <a:solidFill>
            <a:srgbClr val="CC003D"/>
          </a:solidFill>
          <a:latin typeface="Arial" charset="0"/>
          <a:ea typeface="Verdana" pitchFamily="34" charset="0"/>
          <a:cs typeface="Verdana" pitchFamily="34" charset="0"/>
        </a:defRPr>
      </a:lvl5pPr>
      <a:lvl6pPr marL="457189" algn="l" rtl="0" eaLnBrk="1" fontAlgn="base" hangingPunct="1">
        <a:spcBef>
          <a:spcPct val="0"/>
        </a:spcBef>
        <a:spcAft>
          <a:spcPct val="0"/>
        </a:spcAft>
        <a:defRPr sz="2600">
          <a:solidFill>
            <a:schemeClr val="tx1"/>
          </a:solidFill>
          <a:latin typeface="Verdana" pitchFamily="34" charset="0"/>
          <a:ea typeface="Verdana" pitchFamily="34" charset="0"/>
          <a:cs typeface="Verdana" pitchFamily="34" charset="0"/>
        </a:defRPr>
      </a:lvl6pPr>
      <a:lvl7pPr marL="914377" algn="l" rtl="0" eaLnBrk="1" fontAlgn="base" hangingPunct="1">
        <a:spcBef>
          <a:spcPct val="0"/>
        </a:spcBef>
        <a:spcAft>
          <a:spcPct val="0"/>
        </a:spcAft>
        <a:defRPr sz="2600">
          <a:solidFill>
            <a:schemeClr val="tx1"/>
          </a:solidFill>
          <a:latin typeface="Verdana" pitchFamily="34" charset="0"/>
          <a:ea typeface="Verdana" pitchFamily="34" charset="0"/>
          <a:cs typeface="Verdana" pitchFamily="34" charset="0"/>
        </a:defRPr>
      </a:lvl7pPr>
      <a:lvl8pPr marL="1371566" algn="l" rtl="0" eaLnBrk="1" fontAlgn="base" hangingPunct="1">
        <a:spcBef>
          <a:spcPct val="0"/>
        </a:spcBef>
        <a:spcAft>
          <a:spcPct val="0"/>
        </a:spcAft>
        <a:defRPr sz="2600">
          <a:solidFill>
            <a:schemeClr val="tx1"/>
          </a:solidFill>
          <a:latin typeface="Verdana" pitchFamily="34" charset="0"/>
          <a:ea typeface="Verdana" pitchFamily="34" charset="0"/>
          <a:cs typeface="Verdana" pitchFamily="34" charset="0"/>
        </a:defRPr>
      </a:lvl8pPr>
      <a:lvl9pPr marL="1828754" algn="l" rtl="0" eaLnBrk="1" fontAlgn="base" hangingPunct="1">
        <a:spcBef>
          <a:spcPct val="0"/>
        </a:spcBef>
        <a:spcAft>
          <a:spcPct val="0"/>
        </a:spcAft>
        <a:defRPr sz="2600">
          <a:solidFill>
            <a:schemeClr val="tx1"/>
          </a:solidFill>
          <a:latin typeface="Verdana" pitchFamily="34" charset="0"/>
          <a:ea typeface="Verdana" pitchFamily="34" charset="0"/>
          <a:cs typeface="Verdana" pitchFamily="34" charset="0"/>
        </a:defRPr>
      </a:lvl9pPr>
    </p:titleStyle>
    <p:bodyStyle>
      <a:lvl1pPr marL="342891" indent="-342891" algn="l" rtl="0" eaLnBrk="0" fontAlgn="base" hangingPunct="0">
        <a:spcBef>
          <a:spcPct val="20000"/>
        </a:spcBef>
        <a:spcAft>
          <a:spcPct val="0"/>
        </a:spcAft>
        <a:buFont typeface="Arial" charset="0"/>
        <a:defRPr kern="12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marL="152396" indent="-150810" algn="l" rtl="0" eaLnBrk="0" fontAlgn="base" hangingPunct="0">
        <a:spcBef>
          <a:spcPct val="20000"/>
        </a:spcBef>
        <a:spcAft>
          <a:spcPct val="0"/>
        </a:spcAft>
        <a:buFont typeface="Arial" charset="0"/>
        <a:buBlip>
          <a:blip r:embed="rId6"/>
        </a:buBlip>
        <a:defRPr kern="1200">
          <a:solidFill>
            <a:srgbClr val="000000"/>
          </a:solidFill>
          <a:latin typeface="Verdana" panose="020B0604030504040204" pitchFamily="34" charset="0"/>
          <a:ea typeface="Verdana" panose="020B0604030504040204" pitchFamily="34" charset="0"/>
          <a:cs typeface="Verdana" panose="020B0604030504040204" pitchFamily="34" charset="0"/>
        </a:defRPr>
      </a:lvl2pPr>
      <a:lvl3pPr marL="406390" indent="-252407" algn="l" rtl="0" eaLnBrk="0" fontAlgn="base" hangingPunct="0">
        <a:spcBef>
          <a:spcPct val="20000"/>
        </a:spcBef>
        <a:spcAft>
          <a:spcPct val="0"/>
        </a:spcAft>
        <a:buFont typeface="Arial" charset="0"/>
        <a:buBlip>
          <a:blip r:embed="rId7"/>
        </a:buBlip>
        <a:defRPr kern="1200">
          <a:solidFill>
            <a:srgbClr val="000000"/>
          </a:solidFill>
          <a:latin typeface="Verdana" panose="020B0604030504040204" pitchFamily="34" charset="0"/>
          <a:ea typeface="Verdana" panose="020B0604030504040204" pitchFamily="34" charset="0"/>
          <a:cs typeface="Verdana" panose="020B0604030504040204" pitchFamily="34" charset="0"/>
        </a:defRPr>
      </a:lvl3pPr>
      <a:lvl4pPr marL="633397" indent="-225420" algn="l" rtl="0" eaLnBrk="0" fontAlgn="base" hangingPunct="0">
        <a:spcBef>
          <a:spcPct val="20000"/>
        </a:spcBef>
        <a:spcAft>
          <a:spcPct val="0"/>
        </a:spcAft>
        <a:buFont typeface="Arial" charset="0"/>
        <a:buBlip>
          <a:blip r:embed="rId8"/>
        </a:buBlip>
        <a:defRPr kern="1200">
          <a:solidFill>
            <a:srgbClr val="000000"/>
          </a:solidFill>
          <a:latin typeface="Verdana" panose="020B0604030504040204" pitchFamily="34" charset="0"/>
          <a:ea typeface="Verdana" panose="020B0604030504040204" pitchFamily="34" charset="0"/>
          <a:cs typeface="Verdana" panose="020B0604030504040204" pitchFamily="34" charset="0"/>
        </a:defRPr>
      </a:lvl4pPr>
      <a:lvl5pPr marL="811193" indent="-176209" algn="l" rtl="0" eaLnBrk="0" fontAlgn="base" hangingPunct="0">
        <a:spcBef>
          <a:spcPct val="20000"/>
        </a:spcBef>
        <a:spcAft>
          <a:spcPct val="0"/>
        </a:spcAft>
        <a:buFont typeface="Arial" charset="0"/>
        <a:buChar char="»"/>
        <a:defRPr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29">
          <p15:clr>
            <a:srgbClr val="F26B43"/>
          </p15:clr>
        </p15:guide>
        <p15:guide id="2" orient="horz" pos="1344">
          <p15:clr>
            <a:srgbClr val="F26B43"/>
          </p15:clr>
        </p15:guide>
        <p15:guide id="3" orient="horz" pos="3906">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microsoft.com/office/2018/10/relationships/comments" Target="../comments/modernComment_144_900A2A2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a:extLst>
              <a:ext uri="{FF2B5EF4-FFF2-40B4-BE49-F238E27FC236}">
                <a16:creationId xmlns:a16="http://schemas.microsoft.com/office/drawing/2014/main" id="{9F54DC94-6950-BC73-2952-3D0CDF565625}"/>
              </a:ext>
            </a:extLst>
          </p:cNvPr>
          <p:cNvSpPr txBox="1"/>
          <p:nvPr/>
        </p:nvSpPr>
        <p:spPr>
          <a:xfrm>
            <a:off x="1917700" y="2032000"/>
            <a:ext cx="8775700" cy="1754326"/>
          </a:xfrm>
          <a:prstGeom prst="rect">
            <a:avLst/>
          </a:prstGeom>
          <a:noFill/>
        </p:spPr>
        <p:txBody>
          <a:bodyPr wrap="square" rtlCol="0">
            <a:spAutoFit/>
          </a:bodyPr>
          <a:lstStyle/>
          <a:p>
            <a:pPr algn="ctr"/>
            <a:r>
              <a:rPr lang="en-US" sz="5400" b="1" i="1" dirty="0">
                <a:solidFill>
                  <a:srgbClr val="007BC7"/>
                </a:solidFill>
              </a:rPr>
              <a:t>FemFocus</a:t>
            </a:r>
          </a:p>
          <a:p>
            <a:pPr algn="ctr"/>
            <a:r>
              <a:rPr lang="en-US" sz="5400" b="1" dirty="0">
                <a:solidFill>
                  <a:srgbClr val="007BC7"/>
                </a:solidFill>
              </a:rPr>
              <a:t>Grant policy framework</a:t>
            </a:r>
            <a:endParaRPr lang="nl-NL" sz="5400" dirty="0"/>
          </a:p>
        </p:txBody>
      </p:sp>
      <p:sp>
        <p:nvSpPr>
          <p:cNvPr id="36" name="TextBox 35">
            <a:extLst>
              <a:ext uri="{FF2B5EF4-FFF2-40B4-BE49-F238E27FC236}">
                <a16:creationId xmlns:a16="http://schemas.microsoft.com/office/drawing/2014/main" id="{C18A259F-B260-010E-AECE-2B6A10E487A0}"/>
              </a:ext>
            </a:extLst>
          </p:cNvPr>
          <p:cNvSpPr txBox="1"/>
          <p:nvPr/>
        </p:nvSpPr>
        <p:spPr>
          <a:xfrm>
            <a:off x="3136900" y="3962400"/>
            <a:ext cx="5842000" cy="369332"/>
          </a:xfrm>
          <a:prstGeom prst="rect">
            <a:avLst/>
          </a:prstGeom>
          <a:noFill/>
        </p:spPr>
        <p:txBody>
          <a:bodyPr wrap="square" rtlCol="0">
            <a:spAutoFit/>
          </a:bodyPr>
          <a:lstStyle/>
          <a:p>
            <a:pPr algn="ctr"/>
            <a:r>
              <a:rPr lang="en-US" dirty="0"/>
              <a:t>Q&amp;A Session</a:t>
            </a:r>
            <a:endParaRPr lang="nl-NL" dirty="0"/>
          </a:p>
        </p:txBody>
      </p:sp>
    </p:spTree>
    <p:extLst>
      <p:ext uri="{BB962C8B-B14F-4D97-AF65-F5344CB8AC3E}">
        <p14:creationId xmlns:p14="http://schemas.microsoft.com/office/powerpoint/2010/main" val="38215163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47145-1C97-5D95-1E91-7A4EAD27CEA1}"/>
              </a:ext>
            </a:extLst>
          </p:cNvPr>
          <p:cNvSpPr>
            <a:spLocks noGrp="1"/>
          </p:cNvSpPr>
          <p:nvPr>
            <p:ph type="title"/>
          </p:nvPr>
        </p:nvSpPr>
        <p:spPr>
          <a:xfrm>
            <a:off x="621987" y="132774"/>
            <a:ext cx="10515600" cy="712269"/>
          </a:xfrm>
        </p:spPr>
        <p:txBody>
          <a:bodyPr/>
          <a:lstStyle/>
          <a:p>
            <a:r>
              <a:rPr lang="en-US" b="1" dirty="0"/>
              <a:t>D.8 Duration of activities</a:t>
            </a:r>
            <a:endParaRPr lang="en-GB" dirty="0"/>
          </a:p>
        </p:txBody>
      </p:sp>
      <p:sp>
        <p:nvSpPr>
          <p:cNvPr id="3" name="Text Placeholder 2">
            <a:extLst>
              <a:ext uri="{FF2B5EF4-FFF2-40B4-BE49-F238E27FC236}">
                <a16:creationId xmlns:a16="http://schemas.microsoft.com/office/drawing/2014/main" id="{E457506F-9CF9-04C8-B556-488878323B1C}"/>
              </a:ext>
            </a:extLst>
          </p:cNvPr>
          <p:cNvSpPr>
            <a:spLocks noGrp="1"/>
          </p:cNvSpPr>
          <p:nvPr>
            <p:ph type="body" sz="quarter" idx="10"/>
          </p:nvPr>
        </p:nvSpPr>
        <p:spPr>
          <a:xfrm>
            <a:off x="712787" y="1395412"/>
            <a:ext cx="5040000" cy="4067175"/>
          </a:xfrm>
        </p:spPr>
        <p:txBody>
          <a:bodyPr/>
          <a:lstStyle/>
          <a:p>
            <a:r>
              <a:rPr lang="en-US" dirty="0">
                <a:solidFill>
                  <a:srgbClr val="00B050"/>
                </a:solidFill>
              </a:rPr>
              <a:t>Proposed activities have a duration of </a:t>
            </a:r>
            <a:r>
              <a:rPr lang="en-US" b="1" dirty="0">
                <a:solidFill>
                  <a:srgbClr val="00B050"/>
                </a:solidFill>
              </a:rPr>
              <a:t>no more than 60 months</a:t>
            </a:r>
            <a:r>
              <a:rPr lang="en-US" dirty="0">
                <a:solidFill>
                  <a:srgbClr val="00B050"/>
                </a:solidFill>
              </a:rPr>
              <a:t>, commence no earlier than the day after submission of the grant application, and not before 1 January 2026.</a:t>
            </a:r>
          </a:p>
          <a:p>
            <a:endParaRPr lang="en-US" dirty="0">
              <a:solidFill>
                <a:srgbClr val="00B050"/>
              </a:solidFill>
            </a:endParaRPr>
          </a:p>
          <a:p>
            <a:r>
              <a:rPr lang="en-US" dirty="0">
                <a:solidFill>
                  <a:srgbClr val="00B050"/>
                </a:solidFill>
              </a:rPr>
              <a:t>Important: Applicants commencing activities before a final decision is made regarding their grant proposal for those activities do so at their own risk.</a:t>
            </a:r>
            <a:endParaRPr lang="en-GB" dirty="0">
              <a:solidFill>
                <a:srgbClr val="00B050"/>
              </a:solidFill>
            </a:endParaRPr>
          </a:p>
        </p:txBody>
      </p:sp>
      <p:sp>
        <p:nvSpPr>
          <p:cNvPr id="4" name="Text Placeholder 3">
            <a:extLst>
              <a:ext uri="{FF2B5EF4-FFF2-40B4-BE49-F238E27FC236}">
                <a16:creationId xmlns:a16="http://schemas.microsoft.com/office/drawing/2014/main" id="{3D5F8D2E-E804-75F8-213C-69CAD38B3B47}"/>
              </a:ext>
            </a:extLst>
          </p:cNvPr>
          <p:cNvSpPr>
            <a:spLocks noGrp="1"/>
          </p:cNvSpPr>
          <p:nvPr>
            <p:ph type="body" sz="quarter" idx="11"/>
          </p:nvPr>
        </p:nvSpPr>
        <p:spPr>
          <a:xfrm>
            <a:off x="6186800" y="1395412"/>
            <a:ext cx="5040000" cy="4067175"/>
          </a:xfrm>
        </p:spPr>
        <p:txBody>
          <a:bodyPr/>
          <a:lstStyle/>
          <a:p>
            <a:r>
              <a:rPr lang="en-US" dirty="0"/>
              <a:t>The intention of this threshold criterium is to communicate that a program in any case can NOT have a longer duration, and preferably programs do not have a shorter duration.</a:t>
            </a:r>
            <a:endParaRPr lang="en-GB" dirty="0"/>
          </a:p>
        </p:txBody>
      </p:sp>
    </p:spTree>
    <p:extLst>
      <p:ext uri="{BB962C8B-B14F-4D97-AF65-F5344CB8AC3E}">
        <p14:creationId xmlns:p14="http://schemas.microsoft.com/office/powerpoint/2010/main" val="1755743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D51F4-55C5-E67E-4024-5DDDBAA3F14A}"/>
              </a:ext>
            </a:extLst>
          </p:cNvPr>
          <p:cNvSpPr>
            <a:spLocks noGrp="1"/>
          </p:cNvSpPr>
          <p:nvPr>
            <p:ph type="title"/>
          </p:nvPr>
        </p:nvSpPr>
        <p:spPr>
          <a:xfrm>
            <a:off x="482600" y="158174"/>
            <a:ext cx="10515600" cy="712269"/>
          </a:xfrm>
        </p:spPr>
        <p:txBody>
          <a:bodyPr/>
          <a:lstStyle/>
          <a:p>
            <a:r>
              <a:rPr lang="en-US" b="1" dirty="0"/>
              <a:t>D.9 Grant amount</a:t>
            </a:r>
            <a:endParaRPr lang="en-GB" dirty="0"/>
          </a:p>
        </p:txBody>
      </p:sp>
      <p:sp>
        <p:nvSpPr>
          <p:cNvPr id="3" name="Text Placeholder 2">
            <a:extLst>
              <a:ext uri="{FF2B5EF4-FFF2-40B4-BE49-F238E27FC236}">
                <a16:creationId xmlns:a16="http://schemas.microsoft.com/office/drawing/2014/main" id="{97DDF4CC-32CB-0ABB-C083-98C07AA990DB}"/>
              </a:ext>
            </a:extLst>
          </p:cNvPr>
          <p:cNvSpPr>
            <a:spLocks noGrp="1"/>
          </p:cNvSpPr>
          <p:nvPr>
            <p:ph type="body" sz="quarter" idx="10"/>
          </p:nvPr>
        </p:nvSpPr>
        <p:spPr>
          <a:xfrm>
            <a:off x="0" y="1191988"/>
            <a:ext cx="3263900" cy="2906869"/>
          </a:xfrm>
        </p:spPr>
        <p:txBody>
          <a:bodyPr>
            <a:normAutofit/>
          </a:bodyPr>
          <a:lstStyle/>
          <a:p>
            <a:r>
              <a:rPr lang="en-US" dirty="0">
                <a:solidFill>
                  <a:srgbClr val="00B050"/>
                </a:solidFill>
              </a:rPr>
              <a:t>a) The total grant amount requested falls within the minimum and maximum amounts specified in the relevant instrument-specific chapters (see sections 8.4, 9.4 or 10.4). </a:t>
            </a:r>
          </a:p>
        </p:txBody>
      </p:sp>
      <p:sp>
        <p:nvSpPr>
          <p:cNvPr id="4" name="Text Placeholder 3">
            <a:extLst>
              <a:ext uri="{FF2B5EF4-FFF2-40B4-BE49-F238E27FC236}">
                <a16:creationId xmlns:a16="http://schemas.microsoft.com/office/drawing/2014/main" id="{2BDCE6BE-6002-F1D5-D8CA-C0C870969463}"/>
              </a:ext>
            </a:extLst>
          </p:cNvPr>
          <p:cNvSpPr>
            <a:spLocks noGrp="1"/>
          </p:cNvSpPr>
          <p:nvPr>
            <p:ph type="body" sz="quarter" idx="11"/>
          </p:nvPr>
        </p:nvSpPr>
        <p:spPr>
          <a:xfrm>
            <a:off x="3263900" y="1191987"/>
            <a:ext cx="5473700" cy="2906869"/>
          </a:xfrm>
        </p:spPr>
        <p:txBody>
          <a:bodyPr/>
          <a:lstStyle/>
          <a:p>
            <a:r>
              <a:rPr lang="en-US" dirty="0">
                <a:solidFill>
                  <a:srgbClr val="00B050"/>
                </a:solidFill>
              </a:rPr>
              <a:t>b) The annual grant amount requested does not exceed the applicant’s average annual ‘non-MFA income’ during 2022–2024, and the total grant amount requested </a:t>
            </a:r>
            <a:r>
              <a:rPr lang="en-US" b="1" dirty="0">
                <a:solidFill>
                  <a:srgbClr val="00B050"/>
                </a:solidFill>
              </a:rPr>
              <a:t>does not exceed five times this average</a:t>
            </a:r>
            <a:r>
              <a:rPr lang="en-US" dirty="0">
                <a:solidFill>
                  <a:srgbClr val="00B050"/>
                </a:solidFill>
              </a:rPr>
              <a:t>. This criterion does not apply to specialist organisations and small southern organisations as referred to in section 3.2.9 (See section 3.2 for a detailed explanation of criterion D.9b). </a:t>
            </a:r>
          </a:p>
          <a:p>
            <a:endParaRPr lang="en-GB" dirty="0">
              <a:solidFill>
                <a:srgbClr val="00B050"/>
              </a:solidFill>
            </a:endParaRPr>
          </a:p>
        </p:txBody>
      </p:sp>
      <p:sp>
        <p:nvSpPr>
          <p:cNvPr id="6" name="TextBox 5">
            <a:extLst>
              <a:ext uri="{FF2B5EF4-FFF2-40B4-BE49-F238E27FC236}">
                <a16:creationId xmlns:a16="http://schemas.microsoft.com/office/drawing/2014/main" id="{C42378C5-44A1-375B-8BAB-FE2A6E496E8B}"/>
              </a:ext>
            </a:extLst>
          </p:cNvPr>
          <p:cNvSpPr txBox="1"/>
          <p:nvPr/>
        </p:nvSpPr>
        <p:spPr>
          <a:xfrm>
            <a:off x="8737600" y="1191988"/>
            <a:ext cx="3352800" cy="2585323"/>
          </a:xfrm>
          <a:prstGeom prst="rect">
            <a:avLst/>
          </a:prstGeom>
          <a:noFill/>
        </p:spPr>
        <p:txBody>
          <a:bodyPr wrap="square">
            <a:spAutoFit/>
          </a:bodyPr>
          <a:lstStyle/>
          <a:p>
            <a:r>
              <a:rPr lang="en-US" dirty="0">
                <a:solidFill>
                  <a:srgbClr val="00B050"/>
                </a:solidFill>
                <a:latin typeface="Verdana" panose="020B0604030504040204" pitchFamily="34" charset="0"/>
                <a:ea typeface="Verdana" panose="020B0604030504040204" pitchFamily="34" charset="0"/>
              </a:rPr>
              <a:t>c) At least 30% of the total grant funds that the applicant (support partner) intends to allocate to financing activities of in-country partners will be used to support service provision by in-country partners.</a:t>
            </a:r>
            <a:endParaRPr lang="en-GB" dirty="0">
              <a:solidFill>
                <a:srgbClr val="00B050"/>
              </a:solidFill>
              <a:latin typeface="Verdana" panose="020B0604030504040204" pitchFamily="34" charset="0"/>
              <a:ea typeface="Verdana" panose="020B0604030504040204" pitchFamily="34" charset="0"/>
            </a:endParaRPr>
          </a:p>
        </p:txBody>
      </p:sp>
      <p:sp>
        <p:nvSpPr>
          <p:cNvPr id="7" name="TextBox 6">
            <a:extLst>
              <a:ext uri="{FF2B5EF4-FFF2-40B4-BE49-F238E27FC236}">
                <a16:creationId xmlns:a16="http://schemas.microsoft.com/office/drawing/2014/main" id="{43F22455-5B66-7350-5715-7C48984B2767}"/>
              </a:ext>
            </a:extLst>
          </p:cNvPr>
          <p:cNvSpPr txBox="1"/>
          <p:nvPr/>
        </p:nvSpPr>
        <p:spPr>
          <a:xfrm>
            <a:off x="368300" y="3937000"/>
            <a:ext cx="11633200" cy="2308324"/>
          </a:xfrm>
          <a:prstGeom prst="rect">
            <a:avLst/>
          </a:prstGeom>
          <a:noFill/>
        </p:spPr>
        <p:txBody>
          <a:bodyPr wrap="square" rtlCol="0">
            <a:spAutoFit/>
          </a:bodyPr>
          <a:lstStyle/>
          <a:p>
            <a:r>
              <a:rPr lang="en-US" dirty="0"/>
              <a:t>Note:</a:t>
            </a:r>
          </a:p>
          <a:p>
            <a:pPr marL="285750" indent="-285750">
              <a:buFont typeface="Arial" panose="020B0604020202020204" pitchFamily="34" charset="0"/>
              <a:buChar char="•"/>
            </a:pPr>
            <a:r>
              <a:rPr lang="en-US" dirty="0"/>
              <a:t>a)</a:t>
            </a:r>
          </a:p>
          <a:p>
            <a:pPr marL="742950" lvl="1" indent="-285750">
              <a:buFont typeface="Arial" panose="020B0604020202020204" pitchFamily="34" charset="0"/>
              <a:buChar char="•"/>
            </a:pPr>
            <a:r>
              <a:rPr lang="en-US" dirty="0"/>
              <a:t>Instrument 1: range</a:t>
            </a:r>
          </a:p>
          <a:p>
            <a:pPr marL="742950" lvl="1" indent="-285750">
              <a:buFont typeface="Arial" panose="020B0604020202020204" pitchFamily="34" charset="0"/>
              <a:buChar char="•"/>
            </a:pPr>
            <a:r>
              <a:rPr lang="en-US" dirty="0"/>
              <a:t>Instrument 2 &amp; 3: fixed amount</a:t>
            </a:r>
          </a:p>
          <a:p>
            <a:pPr marL="285750" indent="-285750">
              <a:buFont typeface="Arial" panose="020B0604020202020204" pitchFamily="34" charset="0"/>
              <a:buChar char="•"/>
            </a:pPr>
            <a:r>
              <a:rPr lang="en-US" dirty="0"/>
              <a:t>b) total amount requested (not only own overhead)</a:t>
            </a:r>
          </a:p>
          <a:p>
            <a:pPr marL="285750" indent="-285750">
              <a:buFont typeface="Arial" panose="020B0604020202020204" pitchFamily="34" charset="0"/>
              <a:buChar char="•"/>
            </a:pPr>
            <a:r>
              <a:rPr lang="en-US" dirty="0"/>
              <a:t>b) the total subsidy awarded across all Focus grants together may not exceed five times the applicant’s average annual non-MFA income for 2022–2024 (reflecting the five-year grant period). </a:t>
            </a:r>
          </a:p>
          <a:p>
            <a:pPr marL="285750" indent="-285750">
              <a:buFont typeface="Arial" panose="020B0604020202020204" pitchFamily="34" charset="0"/>
              <a:buChar char="•"/>
            </a:pPr>
            <a:r>
              <a:rPr lang="en-US" dirty="0"/>
              <a:t>c) min 30%, no max</a:t>
            </a:r>
          </a:p>
        </p:txBody>
      </p:sp>
    </p:spTree>
    <p:extLst>
      <p:ext uri="{BB962C8B-B14F-4D97-AF65-F5344CB8AC3E}">
        <p14:creationId xmlns:p14="http://schemas.microsoft.com/office/powerpoint/2010/main" val="1226719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D0D62-F9CF-46D4-7428-DBC17FABEEFC}"/>
              </a:ext>
            </a:extLst>
          </p:cNvPr>
          <p:cNvSpPr>
            <a:spLocks noGrp="1"/>
          </p:cNvSpPr>
          <p:nvPr>
            <p:ph type="title"/>
          </p:nvPr>
        </p:nvSpPr>
        <p:spPr>
          <a:xfrm>
            <a:off x="482600" y="107374"/>
            <a:ext cx="5168900" cy="712269"/>
          </a:xfrm>
        </p:spPr>
        <p:txBody>
          <a:bodyPr>
            <a:normAutofit fontScale="90000"/>
          </a:bodyPr>
          <a:lstStyle/>
          <a:p>
            <a:r>
              <a:rPr lang="en-US" b="1" dirty="0"/>
              <a:t>D.10 Number of applications per applicant</a:t>
            </a:r>
            <a:endParaRPr lang="en-GB" dirty="0"/>
          </a:p>
        </p:txBody>
      </p:sp>
      <p:sp>
        <p:nvSpPr>
          <p:cNvPr id="3" name="Text Placeholder 2">
            <a:extLst>
              <a:ext uri="{FF2B5EF4-FFF2-40B4-BE49-F238E27FC236}">
                <a16:creationId xmlns:a16="http://schemas.microsoft.com/office/drawing/2014/main" id="{B3580386-D740-6E5D-33A2-35BB58591C6E}"/>
              </a:ext>
            </a:extLst>
          </p:cNvPr>
          <p:cNvSpPr>
            <a:spLocks noGrp="1"/>
          </p:cNvSpPr>
          <p:nvPr>
            <p:ph type="body" sz="quarter" idx="10"/>
          </p:nvPr>
        </p:nvSpPr>
        <p:spPr/>
        <p:txBody>
          <a:bodyPr/>
          <a:lstStyle/>
          <a:p>
            <a:r>
              <a:rPr lang="en-US" dirty="0">
                <a:solidFill>
                  <a:srgbClr val="00B050"/>
                </a:solidFill>
              </a:rPr>
              <a:t>Individual applicants may be awarded a maximum of one grant under this framework. If multiple applications are submitted, only the first application received will be considered and all later applications will be rejected.</a:t>
            </a:r>
            <a:endParaRPr lang="en-GB" dirty="0">
              <a:solidFill>
                <a:srgbClr val="00B050"/>
              </a:solidFill>
            </a:endParaRPr>
          </a:p>
        </p:txBody>
      </p:sp>
      <p:sp>
        <p:nvSpPr>
          <p:cNvPr id="4" name="Text Placeholder 3">
            <a:extLst>
              <a:ext uri="{FF2B5EF4-FFF2-40B4-BE49-F238E27FC236}">
                <a16:creationId xmlns:a16="http://schemas.microsoft.com/office/drawing/2014/main" id="{37EDF201-3A2C-EE10-9C87-03A7B76F3719}"/>
              </a:ext>
            </a:extLst>
          </p:cNvPr>
          <p:cNvSpPr>
            <a:spLocks noGrp="1"/>
          </p:cNvSpPr>
          <p:nvPr>
            <p:ph type="body" sz="quarter" idx="11"/>
          </p:nvPr>
        </p:nvSpPr>
        <p:spPr/>
        <p:txBody>
          <a:bodyPr>
            <a:normAutofit/>
          </a:bodyPr>
          <a:lstStyle/>
          <a:p>
            <a:r>
              <a:rPr lang="en-US" dirty="0"/>
              <a:t>Note:</a:t>
            </a:r>
          </a:p>
          <a:p>
            <a:pPr>
              <a:buFontTx/>
              <a:buChar char="-"/>
            </a:pPr>
            <a:r>
              <a:rPr lang="en-US" dirty="0"/>
              <a:t>For instruments 2 &amp; 3 applicants may apply for one or two regions. An application for two regions counts as one application with two sub-applications. </a:t>
            </a:r>
          </a:p>
          <a:p>
            <a:pPr>
              <a:buFontTx/>
              <a:buChar char="-"/>
            </a:pPr>
            <a:r>
              <a:rPr lang="en-US" dirty="0"/>
              <a:t>Organisations may submit one application under FemFocus. In addition, they may submit applications under other grant frameworks. </a:t>
            </a:r>
          </a:p>
        </p:txBody>
      </p:sp>
    </p:spTree>
    <p:extLst>
      <p:ext uri="{BB962C8B-B14F-4D97-AF65-F5344CB8AC3E}">
        <p14:creationId xmlns:p14="http://schemas.microsoft.com/office/powerpoint/2010/main" val="3174790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D37F4-46F9-9AA7-2D28-75275460880F}"/>
              </a:ext>
            </a:extLst>
          </p:cNvPr>
          <p:cNvSpPr>
            <a:spLocks noGrp="1"/>
          </p:cNvSpPr>
          <p:nvPr>
            <p:ph type="title"/>
          </p:nvPr>
        </p:nvSpPr>
        <p:spPr>
          <a:xfrm>
            <a:off x="381000" y="158174"/>
            <a:ext cx="10515600" cy="712269"/>
          </a:xfrm>
        </p:spPr>
        <p:txBody>
          <a:bodyPr/>
          <a:lstStyle/>
          <a:p>
            <a:r>
              <a:rPr lang="en-US" b="1" dirty="0"/>
              <a:t>D.11 Ineligible activities</a:t>
            </a:r>
            <a:endParaRPr lang="en-GB" dirty="0"/>
          </a:p>
        </p:txBody>
      </p:sp>
      <p:sp>
        <p:nvSpPr>
          <p:cNvPr id="3" name="Text Placeholder 2">
            <a:extLst>
              <a:ext uri="{FF2B5EF4-FFF2-40B4-BE49-F238E27FC236}">
                <a16:creationId xmlns:a16="http://schemas.microsoft.com/office/drawing/2014/main" id="{98BF1325-F420-1AF7-CF73-41B67C324E69}"/>
              </a:ext>
            </a:extLst>
          </p:cNvPr>
          <p:cNvSpPr>
            <a:spLocks noGrp="1"/>
          </p:cNvSpPr>
          <p:nvPr>
            <p:ph type="body" sz="quarter" idx="10"/>
          </p:nvPr>
        </p:nvSpPr>
        <p:spPr>
          <a:xfrm>
            <a:off x="712787" y="1395412"/>
            <a:ext cx="5040000" cy="4067175"/>
          </a:xfrm>
        </p:spPr>
        <p:txBody>
          <a:bodyPr>
            <a:normAutofit fontScale="85000" lnSpcReduction="10000"/>
          </a:bodyPr>
          <a:lstStyle/>
          <a:p>
            <a:r>
              <a:rPr lang="en-US" dirty="0">
                <a:solidFill>
                  <a:srgbClr val="00B050"/>
                </a:solidFill>
              </a:rPr>
              <a:t>• Activities that involve or contribute to proselytism; </a:t>
            </a:r>
          </a:p>
          <a:p>
            <a:r>
              <a:rPr lang="en-US" dirty="0">
                <a:solidFill>
                  <a:srgbClr val="00B050"/>
                </a:solidFill>
              </a:rPr>
              <a:t>• Activities that involve racism, stigmatising expressions, antisemitism, or any other form of religious persecution or discrimination that is punishable and/or prohibited under Dutch or European law; </a:t>
            </a:r>
          </a:p>
          <a:p>
            <a:r>
              <a:rPr lang="en-GB" dirty="0">
                <a:solidFill>
                  <a:srgbClr val="00B050"/>
                </a:solidFill>
              </a:rPr>
              <a:t>• Commercial activities; </a:t>
            </a:r>
          </a:p>
          <a:p>
            <a:r>
              <a:rPr lang="en-US" dirty="0">
                <a:solidFill>
                  <a:srgbClr val="00B050"/>
                </a:solidFill>
              </a:rPr>
              <a:t>• Activities that, either directly or indirectly, already receive funding or a contribution from the budget of the Ministry of Foreign Affairs or from the budget for Foreign Trade and Development Cooperation; </a:t>
            </a:r>
          </a:p>
          <a:p>
            <a:r>
              <a:rPr lang="en-US" dirty="0">
                <a:solidFill>
                  <a:srgbClr val="00B050"/>
                </a:solidFill>
              </a:rPr>
              <a:t>• Activities aimed at influencing policy within the Netherlands; </a:t>
            </a:r>
          </a:p>
          <a:p>
            <a:r>
              <a:rPr lang="en-US" dirty="0">
                <a:solidFill>
                  <a:srgbClr val="00B050"/>
                </a:solidFill>
              </a:rPr>
              <a:t>• Activities that support or facilitate any of the above</a:t>
            </a:r>
          </a:p>
          <a:p>
            <a:endParaRPr lang="en-US" dirty="0"/>
          </a:p>
          <a:p>
            <a:endParaRPr lang="en-US" dirty="0"/>
          </a:p>
          <a:p>
            <a:endParaRPr lang="en-GB" dirty="0"/>
          </a:p>
        </p:txBody>
      </p:sp>
      <p:sp>
        <p:nvSpPr>
          <p:cNvPr id="4" name="Text Placeholder 3">
            <a:extLst>
              <a:ext uri="{FF2B5EF4-FFF2-40B4-BE49-F238E27FC236}">
                <a16:creationId xmlns:a16="http://schemas.microsoft.com/office/drawing/2014/main" id="{BCA70CC2-E557-A28F-BAB6-F57EFB7452B2}"/>
              </a:ext>
            </a:extLst>
          </p:cNvPr>
          <p:cNvSpPr>
            <a:spLocks noGrp="1"/>
          </p:cNvSpPr>
          <p:nvPr>
            <p:ph type="body" sz="quarter" idx="11"/>
          </p:nvPr>
        </p:nvSpPr>
        <p:spPr>
          <a:xfrm>
            <a:off x="6186800" y="1395412"/>
            <a:ext cx="5040000" cy="4067175"/>
          </a:xfrm>
        </p:spPr>
        <p:txBody>
          <a:bodyPr>
            <a:normAutofit/>
          </a:bodyPr>
          <a:lstStyle/>
          <a:p>
            <a:endParaRPr lang="en-GB" dirty="0"/>
          </a:p>
        </p:txBody>
      </p:sp>
    </p:spTree>
    <p:extLst>
      <p:ext uri="{BB962C8B-B14F-4D97-AF65-F5344CB8AC3E}">
        <p14:creationId xmlns:p14="http://schemas.microsoft.com/office/powerpoint/2010/main" val="3314739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82B0C-D77C-7B7E-87D9-2F99FEAF5718}"/>
              </a:ext>
            </a:extLst>
          </p:cNvPr>
          <p:cNvSpPr>
            <a:spLocks noGrp="1"/>
          </p:cNvSpPr>
          <p:nvPr>
            <p:ph type="title"/>
          </p:nvPr>
        </p:nvSpPr>
        <p:spPr/>
        <p:txBody>
          <a:bodyPr/>
          <a:lstStyle/>
          <a:p>
            <a:endParaRPr lang="en-GB"/>
          </a:p>
        </p:txBody>
      </p:sp>
      <p:sp>
        <p:nvSpPr>
          <p:cNvPr id="4" name="Text Placeholder 3">
            <a:extLst>
              <a:ext uri="{FF2B5EF4-FFF2-40B4-BE49-F238E27FC236}">
                <a16:creationId xmlns:a16="http://schemas.microsoft.com/office/drawing/2014/main" id="{E1549BBC-5ED9-3332-8754-FC94A609ACBA}"/>
              </a:ext>
            </a:extLst>
          </p:cNvPr>
          <p:cNvSpPr>
            <a:spLocks noGrp="1"/>
          </p:cNvSpPr>
          <p:nvPr>
            <p:ph type="body" sz="quarter" idx="11"/>
          </p:nvPr>
        </p:nvSpPr>
        <p:spPr/>
        <p:txBody>
          <a:bodyPr/>
          <a:lstStyle/>
          <a:p>
            <a:endParaRPr lang="en-GB"/>
          </a:p>
        </p:txBody>
      </p:sp>
      <p:sp>
        <p:nvSpPr>
          <p:cNvPr id="6" name="Text Placeholder 5">
            <a:extLst>
              <a:ext uri="{FF2B5EF4-FFF2-40B4-BE49-F238E27FC236}">
                <a16:creationId xmlns:a16="http://schemas.microsoft.com/office/drawing/2014/main" id="{1E926E88-69F4-9806-E6EB-E3A686321BBB}"/>
              </a:ext>
            </a:extLst>
          </p:cNvPr>
          <p:cNvSpPr>
            <a:spLocks noGrp="1"/>
          </p:cNvSpPr>
          <p:nvPr>
            <p:ph type="body" sz="quarter" idx="10"/>
          </p:nvPr>
        </p:nvSpPr>
        <p:spPr/>
        <p:txBody>
          <a:bodyPr/>
          <a:lstStyle/>
          <a:p>
            <a:r>
              <a:rPr lang="en-US" dirty="0"/>
              <a:t>In addition to these threshold criteria, applicants must also meet the requirements concerning organisational capacity and integrity policy. </a:t>
            </a:r>
            <a:endParaRPr lang="en-GB" dirty="0"/>
          </a:p>
        </p:txBody>
      </p:sp>
    </p:spTree>
    <p:extLst>
      <p:ext uri="{BB962C8B-B14F-4D97-AF65-F5344CB8AC3E}">
        <p14:creationId xmlns:p14="http://schemas.microsoft.com/office/powerpoint/2010/main" val="4257184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B6E3B7-C4BF-E9F7-7A0D-C96FBA6DCC0A}"/>
              </a:ext>
            </a:extLst>
          </p:cNvPr>
          <p:cNvSpPr>
            <a:spLocks noGrp="1"/>
          </p:cNvSpPr>
          <p:nvPr>
            <p:ph type="title"/>
          </p:nvPr>
        </p:nvSpPr>
        <p:spPr/>
        <p:txBody>
          <a:bodyPr/>
          <a:lstStyle/>
          <a:p>
            <a:r>
              <a:rPr lang="en-US" b="1" dirty="0"/>
              <a:t>Third parties</a:t>
            </a:r>
            <a:endParaRPr lang="en-GB" b="1" dirty="0"/>
          </a:p>
        </p:txBody>
      </p:sp>
      <p:sp>
        <p:nvSpPr>
          <p:cNvPr id="3" name="Text Placeholder 2">
            <a:extLst>
              <a:ext uri="{FF2B5EF4-FFF2-40B4-BE49-F238E27FC236}">
                <a16:creationId xmlns:a16="http://schemas.microsoft.com/office/drawing/2014/main" id="{3825746A-1BBE-8017-600E-44B8B2737276}"/>
              </a:ext>
            </a:extLst>
          </p:cNvPr>
          <p:cNvSpPr>
            <a:spLocks noGrp="1"/>
          </p:cNvSpPr>
          <p:nvPr>
            <p:ph type="body" sz="quarter" idx="10"/>
          </p:nvPr>
        </p:nvSpPr>
        <p:spPr/>
        <p:txBody>
          <a:bodyPr/>
          <a:lstStyle/>
          <a:p>
            <a:pPr>
              <a:buFont typeface="Arial" panose="020B0604020202020204" pitchFamily="34" charset="0"/>
              <a:buChar char="•"/>
            </a:pPr>
            <a:r>
              <a:rPr lang="en-US" dirty="0"/>
              <a:t>allowed only as </a:t>
            </a:r>
            <a:r>
              <a:rPr lang="en-US" b="1" dirty="0"/>
              <a:t>service providers</a:t>
            </a:r>
          </a:p>
          <a:p>
            <a:pPr>
              <a:buFont typeface="Arial" panose="020B0604020202020204" pitchFamily="34" charset="0"/>
              <a:buChar char="•"/>
            </a:pPr>
            <a:r>
              <a:rPr lang="en-US" dirty="0"/>
              <a:t>not co-applicants, not joint proposals</a:t>
            </a:r>
          </a:p>
          <a:p>
            <a:pPr>
              <a:buFont typeface="Arial" panose="020B0604020202020204" pitchFamily="34" charset="0"/>
              <a:buChar char="•"/>
            </a:pPr>
            <a:r>
              <a:rPr lang="en-US" dirty="0"/>
              <a:t>no limit in number</a:t>
            </a:r>
          </a:p>
          <a:p>
            <a:pPr>
              <a:buFont typeface="Arial" panose="020B0604020202020204" pitchFamily="34" charset="0"/>
              <a:buChar char="•"/>
            </a:pPr>
            <a:r>
              <a:rPr lang="en-US" dirty="0"/>
              <a:t>not necessarily a CSO (could be e.g. universities, diaspora organisations, UN organisations)</a:t>
            </a:r>
          </a:p>
          <a:p>
            <a:pPr>
              <a:buFont typeface="Arial" panose="020B0604020202020204" pitchFamily="34" charset="0"/>
              <a:buChar char="•"/>
            </a:pPr>
            <a:r>
              <a:rPr lang="en-US" dirty="0"/>
              <a:t>no re-granting by third parties</a:t>
            </a:r>
            <a:endParaRPr lang="en-GB" dirty="0"/>
          </a:p>
        </p:txBody>
      </p:sp>
      <p:sp>
        <p:nvSpPr>
          <p:cNvPr id="4" name="Text Placeholder 3">
            <a:extLst>
              <a:ext uri="{FF2B5EF4-FFF2-40B4-BE49-F238E27FC236}">
                <a16:creationId xmlns:a16="http://schemas.microsoft.com/office/drawing/2014/main" id="{1EFED603-0260-21BF-323D-EA43F2CED3C7}"/>
              </a:ext>
            </a:extLst>
          </p:cNvPr>
          <p:cNvSpPr>
            <a:spLocks noGrp="1"/>
          </p:cNvSpPr>
          <p:nvPr>
            <p:ph type="body" sz="quarter" idx="11"/>
          </p:nvPr>
        </p:nvSpPr>
        <p:spPr/>
        <p:txBody>
          <a:bodyPr/>
          <a:lstStyle/>
          <a:p>
            <a:r>
              <a:rPr lang="en-US" b="1" dirty="0"/>
              <a:t>Note: Recruitment / selection / contracting of in-country partners</a:t>
            </a:r>
          </a:p>
          <a:p>
            <a:r>
              <a:rPr lang="en-US" dirty="0"/>
              <a:t>this is a </a:t>
            </a:r>
            <a:r>
              <a:rPr lang="en-US" b="1" dirty="0"/>
              <a:t>core role</a:t>
            </a:r>
            <a:r>
              <a:rPr lang="en-US" dirty="0"/>
              <a:t> of the support partner</a:t>
            </a:r>
          </a:p>
          <a:p>
            <a:r>
              <a:rPr lang="en-US" dirty="0"/>
              <a:t>cannot be outsourced to a third party</a:t>
            </a:r>
            <a:endParaRPr lang="en-GB" dirty="0"/>
          </a:p>
        </p:txBody>
      </p:sp>
    </p:spTree>
    <p:extLst>
      <p:ext uri="{BB962C8B-B14F-4D97-AF65-F5344CB8AC3E}">
        <p14:creationId xmlns:p14="http://schemas.microsoft.com/office/powerpoint/2010/main" val="9927541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07EEEE-CF7C-9559-7C7D-1FFE31F9F10A}"/>
              </a:ext>
            </a:extLst>
          </p:cNvPr>
          <p:cNvSpPr>
            <a:spLocks noGrp="1"/>
          </p:cNvSpPr>
          <p:nvPr>
            <p:ph type="title"/>
          </p:nvPr>
        </p:nvSpPr>
        <p:spPr/>
        <p:txBody>
          <a:bodyPr/>
          <a:lstStyle/>
          <a:p>
            <a:r>
              <a:rPr lang="en-US" b="1" dirty="0"/>
              <a:t>Financing vs capacity strengthening balance</a:t>
            </a:r>
            <a:endParaRPr lang="en-GB" dirty="0"/>
          </a:p>
        </p:txBody>
      </p:sp>
      <p:sp>
        <p:nvSpPr>
          <p:cNvPr id="3" name="Text Placeholder 2">
            <a:extLst>
              <a:ext uri="{FF2B5EF4-FFF2-40B4-BE49-F238E27FC236}">
                <a16:creationId xmlns:a16="http://schemas.microsoft.com/office/drawing/2014/main" id="{931B2526-3F4E-4828-FD2A-AD043A7D5CC4}"/>
              </a:ext>
            </a:extLst>
          </p:cNvPr>
          <p:cNvSpPr>
            <a:spLocks noGrp="1"/>
          </p:cNvSpPr>
          <p:nvPr>
            <p:ph type="body" sz="quarter" idx="10"/>
          </p:nvPr>
        </p:nvSpPr>
        <p:spPr/>
        <p:txBody>
          <a:bodyPr/>
          <a:lstStyle/>
          <a:p>
            <a:pPr>
              <a:buFont typeface="Arial" panose="020B0604020202020204" pitchFamily="34" charset="0"/>
              <a:buChar char="•"/>
            </a:pPr>
            <a:r>
              <a:rPr lang="en-US" dirty="0"/>
              <a:t>no fixed % split, but at least 30% of financing must translate into service provision</a:t>
            </a:r>
          </a:p>
          <a:p>
            <a:pPr>
              <a:buFont typeface="Arial" panose="020B0604020202020204" pitchFamily="34" charset="0"/>
              <a:buChar char="•"/>
            </a:pPr>
            <a:r>
              <a:rPr lang="en-US" dirty="0"/>
              <a:t>a 100% capacity strengthening proposal is not advised and will not likely score well</a:t>
            </a:r>
            <a:endParaRPr lang="en-GB" dirty="0"/>
          </a:p>
        </p:txBody>
      </p:sp>
      <p:sp>
        <p:nvSpPr>
          <p:cNvPr id="4" name="Text Placeholder 3">
            <a:extLst>
              <a:ext uri="{FF2B5EF4-FFF2-40B4-BE49-F238E27FC236}">
                <a16:creationId xmlns:a16="http://schemas.microsoft.com/office/drawing/2014/main" id="{AFBFE613-49BA-2A23-6AC9-E99A5205CD0A}"/>
              </a:ext>
            </a:extLst>
          </p:cNvPr>
          <p:cNvSpPr>
            <a:spLocks noGrp="1"/>
          </p:cNvSpPr>
          <p:nvPr>
            <p:ph type="body" sz="quarter" idx="11"/>
          </p:nvPr>
        </p:nvSpPr>
        <p:spPr/>
        <p:txBody>
          <a:bodyPr/>
          <a:lstStyle/>
          <a:p>
            <a:pPr>
              <a:buFont typeface="Arial" panose="020B0604020202020204" pitchFamily="34" charset="0"/>
              <a:buChar char="•"/>
            </a:pPr>
            <a:r>
              <a:rPr lang="en-US" dirty="0"/>
              <a:t>Activities mentioned in paragraphs 8.3, 9.3, 10.3 are examples, this is not an exhaustive list.</a:t>
            </a:r>
          </a:p>
          <a:p>
            <a:pPr>
              <a:buFont typeface="Arial" panose="020B0604020202020204" pitchFamily="34" charset="0"/>
              <a:buChar char="•"/>
            </a:pPr>
            <a:r>
              <a:rPr lang="en-US" dirty="0"/>
              <a:t>CS budget is for in-country partners only, not for strengthening the applicant’s own institutional capacity</a:t>
            </a:r>
            <a:endParaRPr lang="en-GB" dirty="0"/>
          </a:p>
        </p:txBody>
      </p:sp>
    </p:spTree>
    <p:extLst>
      <p:ext uri="{BB962C8B-B14F-4D97-AF65-F5344CB8AC3E}">
        <p14:creationId xmlns:p14="http://schemas.microsoft.com/office/powerpoint/2010/main" val="17882324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4530D-D568-47EA-F6AB-71AFADE5B547}"/>
              </a:ext>
            </a:extLst>
          </p:cNvPr>
          <p:cNvSpPr>
            <a:spLocks noGrp="1"/>
          </p:cNvSpPr>
          <p:nvPr>
            <p:ph type="title"/>
          </p:nvPr>
        </p:nvSpPr>
        <p:spPr/>
        <p:txBody>
          <a:bodyPr/>
          <a:lstStyle/>
          <a:p>
            <a:r>
              <a:rPr lang="en-US" dirty="0"/>
              <a:t>Gender – general questions</a:t>
            </a:r>
            <a:endParaRPr lang="en-GB" dirty="0"/>
          </a:p>
        </p:txBody>
      </p:sp>
      <p:sp>
        <p:nvSpPr>
          <p:cNvPr id="3" name="Text Placeholder 2">
            <a:extLst>
              <a:ext uri="{FF2B5EF4-FFF2-40B4-BE49-F238E27FC236}">
                <a16:creationId xmlns:a16="http://schemas.microsoft.com/office/drawing/2014/main" id="{9334E35A-F5C0-23A4-0574-0DD75D662F19}"/>
              </a:ext>
            </a:extLst>
          </p:cNvPr>
          <p:cNvSpPr>
            <a:spLocks noGrp="1"/>
          </p:cNvSpPr>
          <p:nvPr>
            <p:ph type="body" sz="quarter" idx="10"/>
          </p:nvPr>
        </p:nvSpPr>
        <p:spPr>
          <a:xfrm>
            <a:off x="839786" y="2144488"/>
            <a:ext cx="10158413" cy="4067175"/>
          </a:xfrm>
        </p:spPr>
        <p:txBody>
          <a:bodyPr/>
          <a:lstStyle/>
          <a:p>
            <a:r>
              <a:rPr lang="en-US" dirty="0"/>
              <a:t>FemFocus does not require a specific “gender-transformative” model but proposals must meet OECD DAC gender marker 2 (gender equality is the principal objective) and clearly show how they address gender inequality / root causes.</a:t>
            </a:r>
          </a:p>
          <a:p>
            <a:endParaRPr lang="en-US" dirty="0"/>
          </a:p>
          <a:p>
            <a:r>
              <a:rPr lang="en-US" dirty="0"/>
              <a:t>No requirement for a dedicated gender specialist/unit but the applicant must show it has the required thematic track record (D.3b). Access to expertise can be arranged in whichever way the org chooses.</a:t>
            </a:r>
          </a:p>
          <a:p>
            <a:endParaRPr lang="en-US" dirty="0"/>
          </a:p>
          <a:p>
            <a:r>
              <a:rPr lang="en-US" dirty="0"/>
              <a:t>Disaggregation: applicants may further disaggregate the target group (e.g. IDPs, disability, etc.) if relevant. MFA mandatory indicators focus on capacity, gender mainstreaming and locally led development. Further thematic indicators (incl. disaggregation) can be proposed, and alignment will be pursued during inception.</a:t>
            </a:r>
            <a:endParaRPr lang="en-GB" dirty="0"/>
          </a:p>
        </p:txBody>
      </p:sp>
    </p:spTree>
    <p:extLst>
      <p:ext uri="{BB962C8B-B14F-4D97-AF65-F5344CB8AC3E}">
        <p14:creationId xmlns:p14="http://schemas.microsoft.com/office/powerpoint/2010/main" val="27783699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D06D6-5C37-C91F-FE35-BF1B55C207BA}"/>
              </a:ext>
            </a:extLst>
          </p:cNvPr>
          <p:cNvSpPr>
            <a:spLocks noGrp="1"/>
          </p:cNvSpPr>
          <p:nvPr>
            <p:ph type="title"/>
          </p:nvPr>
        </p:nvSpPr>
        <p:spPr/>
        <p:txBody>
          <a:bodyPr/>
          <a:lstStyle/>
          <a:p>
            <a:r>
              <a:rPr lang="en-GB" dirty="0"/>
              <a:t>Encouraging women’s entrepreneurship</a:t>
            </a:r>
          </a:p>
        </p:txBody>
      </p:sp>
      <p:sp>
        <p:nvSpPr>
          <p:cNvPr id="3" name="Text Placeholder 2">
            <a:extLst>
              <a:ext uri="{FF2B5EF4-FFF2-40B4-BE49-F238E27FC236}">
                <a16:creationId xmlns:a16="http://schemas.microsoft.com/office/drawing/2014/main" id="{651E86D5-0082-C8A0-317A-A2F95318B741}"/>
              </a:ext>
            </a:extLst>
          </p:cNvPr>
          <p:cNvSpPr>
            <a:spLocks noGrp="1"/>
          </p:cNvSpPr>
          <p:nvPr>
            <p:ph type="body" sz="quarter" idx="10"/>
          </p:nvPr>
        </p:nvSpPr>
        <p:spPr>
          <a:xfrm>
            <a:off x="839786" y="2144488"/>
            <a:ext cx="10628313" cy="4067175"/>
          </a:xfrm>
        </p:spPr>
        <p:txBody>
          <a:bodyPr>
            <a:normAutofit/>
          </a:bodyPr>
          <a:lstStyle/>
          <a:p>
            <a:pPr marL="342900" indent="-342900">
              <a:buFont typeface="Arial" panose="020B0604020202020204" pitchFamily="34" charset="0"/>
              <a:buChar char="•"/>
            </a:pPr>
            <a:r>
              <a:rPr lang="en-US" sz="2000" dirty="0"/>
              <a:t>Instrument 1 covers entrepreneurship broadly (incl. informal sector / MSMEs). Applicants choose their own mix of approaches as long as they serve the objectives in §8.1.</a:t>
            </a:r>
          </a:p>
          <a:p>
            <a:pPr marL="342900" indent="-342900">
              <a:buFont typeface="Arial" panose="020B0604020202020204" pitchFamily="34" charset="0"/>
              <a:buChar char="•"/>
            </a:pPr>
            <a:r>
              <a:rPr lang="en-US" sz="2000" dirty="0"/>
              <a:t>Skills training / incubation / vocational pathways are allowed if they contribute to the §8.1 objectives.</a:t>
            </a:r>
          </a:p>
          <a:p>
            <a:pPr marL="342900" indent="-342900">
              <a:buFont typeface="Arial" panose="020B0604020202020204" pitchFamily="34" charset="0"/>
              <a:buChar char="•"/>
            </a:pPr>
            <a:r>
              <a:rPr lang="en-US" sz="2000" dirty="0"/>
              <a:t>Learning mechanisms may be organised centrally by the MFA; if an applicant wants extra/own learning activities, it must budget for these.</a:t>
            </a:r>
          </a:p>
        </p:txBody>
      </p:sp>
    </p:spTree>
    <p:extLst>
      <p:ext uri="{BB962C8B-B14F-4D97-AF65-F5344CB8AC3E}">
        <p14:creationId xmlns:p14="http://schemas.microsoft.com/office/powerpoint/2010/main" val="5882809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C075C-0910-71B0-C461-07C60D204E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506336D-E8F8-B103-EA75-E9D454B6CE03}"/>
              </a:ext>
            </a:extLst>
          </p:cNvPr>
          <p:cNvSpPr>
            <a:spLocks noGrp="1"/>
          </p:cNvSpPr>
          <p:nvPr>
            <p:ph type="title"/>
          </p:nvPr>
        </p:nvSpPr>
        <p:spPr/>
        <p:txBody>
          <a:bodyPr>
            <a:normAutofit fontScale="90000"/>
          </a:bodyPr>
          <a:lstStyle/>
          <a:p>
            <a:r>
              <a:rPr lang="en-US" dirty="0"/>
              <a:t>Combating violence against women and supporting women human rights defenders</a:t>
            </a:r>
            <a:endParaRPr lang="en-GB" dirty="0"/>
          </a:p>
        </p:txBody>
      </p:sp>
      <p:sp>
        <p:nvSpPr>
          <p:cNvPr id="3" name="Text Placeholder 2">
            <a:extLst>
              <a:ext uri="{FF2B5EF4-FFF2-40B4-BE49-F238E27FC236}">
                <a16:creationId xmlns:a16="http://schemas.microsoft.com/office/drawing/2014/main" id="{C7F706CB-DE85-5FB2-4977-E669FE3541D0}"/>
              </a:ext>
            </a:extLst>
          </p:cNvPr>
          <p:cNvSpPr>
            <a:spLocks noGrp="1"/>
          </p:cNvSpPr>
          <p:nvPr>
            <p:ph type="body" sz="quarter" idx="10"/>
          </p:nvPr>
        </p:nvSpPr>
        <p:spPr>
          <a:xfrm>
            <a:off x="839786" y="2144488"/>
            <a:ext cx="10628313" cy="4067175"/>
          </a:xfrm>
        </p:spPr>
        <p:txBody>
          <a:bodyPr>
            <a:normAutofit/>
          </a:bodyPr>
          <a:lstStyle/>
          <a:p>
            <a:pPr marL="342900" indent="-342900">
              <a:buFont typeface="Arial" panose="020B0604020202020204" pitchFamily="34" charset="0"/>
              <a:buChar char="•"/>
            </a:pPr>
            <a:r>
              <a:rPr lang="en-US" sz="2000" dirty="0"/>
              <a:t>Scope/track record: Track record must show thematic experience across the instrument’s policy goals.</a:t>
            </a:r>
          </a:p>
          <a:p>
            <a:pPr marL="342900" indent="-342900">
              <a:buFont typeface="Arial" panose="020B0604020202020204" pitchFamily="34" charset="0"/>
              <a:buChar char="•"/>
            </a:pPr>
            <a:r>
              <a:rPr lang="en-US" sz="2000" dirty="0"/>
              <a:t>Supporting WHRD's is a core element of this instrument. The balance between combatting VAWG/SGBV and supporting WRDH's is context dependent. It is up to the applicant organisation to demonstrate that the balance/approach they have chosen is appropriate. </a:t>
            </a:r>
          </a:p>
          <a:p>
            <a:pPr marL="342900" indent="-342900">
              <a:buFont typeface="Arial" panose="020B0604020202020204" pitchFamily="34" charset="0"/>
              <a:buChar char="•"/>
            </a:pPr>
            <a:r>
              <a:rPr lang="en-US" sz="2000" dirty="0"/>
              <a:t>Who are WHRDs? Includes female journalists and journalists working on women’s rights issues</a:t>
            </a:r>
          </a:p>
          <a:p>
            <a:pPr marL="342900" indent="-342900">
              <a:buFont typeface="Arial" panose="020B0604020202020204" pitchFamily="34" charset="0"/>
              <a:buChar char="•"/>
            </a:pPr>
            <a:r>
              <a:rPr lang="en-US" sz="2000" dirty="0"/>
              <a:t>Service provision (≥30% via financing): PSS, legal aid, and safety training for female journalists may count if context-appropriate.</a:t>
            </a:r>
          </a:p>
        </p:txBody>
      </p:sp>
    </p:spTree>
    <p:extLst>
      <p:ext uri="{BB962C8B-B14F-4D97-AF65-F5344CB8AC3E}">
        <p14:creationId xmlns:p14="http://schemas.microsoft.com/office/powerpoint/2010/main" val="2416585249"/>
      </p:ext>
    </p:extLst>
  </p:cSld>
  <p:clrMapOvr>
    <a:masterClrMapping/>
  </p:clrMapOvr>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8FFED-BCF2-1423-8B8E-A5A29348D14B}"/>
              </a:ext>
            </a:extLst>
          </p:cNvPr>
          <p:cNvSpPr>
            <a:spLocks noGrp="1"/>
          </p:cNvSpPr>
          <p:nvPr>
            <p:ph type="title"/>
          </p:nvPr>
        </p:nvSpPr>
        <p:spPr/>
        <p:txBody>
          <a:bodyPr/>
          <a:lstStyle/>
          <a:p>
            <a:pPr marL="514350" indent="-514350">
              <a:buFont typeface="+mj-lt"/>
              <a:buAutoNum type="arabicPeriod"/>
            </a:pPr>
            <a:r>
              <a:rPr lang="en-US" b="1" dirty="0">
                <a:solidFill>
                  <a:srgbClr val="007BC7"/>
                </a:solidFill>
              </a:rPr>
              <a:t>Session structure</a:t>
            </a:r>
            <a:endParaRPr lang="nl-NL" b="1" dirty="0">
              <a:solidFill>
                <a:srgbClr val="007BC7"/>
              </a:solidFill>
            </a:endParaRPr>
          </a:p>
        </p:txBody>
      </p:sp>
      <p:sp>
        <p:nvSpPr>
          <p:cNvPr id="3" name="Text Placeholder 2">
            <a:extLst>
              <a:ext uri="{FF2B5EF4-FFF2-40B4-BE49-F238E27FC236}">
                <a16:creationId xmlns:a16="http://schemas.microsoft.com/office/drawing/2014/main" id="{1F120BF1-E044-A4FD-C2ED-C9517FD5D945}"/>
              </a:ext>
            </a:extLst>
          </p:cNvPr>
          <p:cNvSpPr>
            <a:spLocks noGrp="1"/>
          </p:cNvSpPr>
          <p:nvPr>
            <p:ph type="body" sz="quarter" idx="10"/>
          </p:nvPr>
        </p:nvSpPr>
        <p:spPr>
          <a:xfrm>
            <a:off x="838200" y="2239451"/>
            <a:ext cx="10514013" cy="2936054"/>
          </a:xfrm>
        </p:spPr>
        <p:txBody>
          <a:bodyPr>
            <a:normAutofit/>
          </a:bodyPr>
          <a:lstStyle/>
          <a:p>
            <a:pPr marL="285750" indent="-285750">
              <a:buFont typeface="Arial" panose="020B0604020202020204" pitchFamily="34" charset="0"/>
              <a:buChar char="•"/>
            </a:pPr>
            <a:r>
              <a:rPr lang="en-US" sz="2400" dirty="0"/>
              <a:t>Part 1: threshold criteria (Ch.3) and general questions</a:t>
            </a:r>
          </a:p>
          <a:p>
            <a:pPr marL="285750" indent="-285750">
              <a:buFont typeface="Arial" panose="020B0604020202020204" pitchFamily="34" charset="0"/>
              <a:buChar char="•"/>
            </a:pPr>
            <a:r>
              <a:rPr lang="en-US" sz="2400" dirty="0"/>
              <a:t>Part 2: instrument specific questions</a:t>
            </a:r>
          </a:p>
          <a:p>
            <a:pPr marL="0" indent="0"/>
            <a:r>
              <a:rPr lang="en-US" sz="2400" dirty="0"/>
              <a:t>BREAK 15 min</a:t>
            </a:r>
          </a:p>
          <a:p>
            <a:pPr marL="285750" indent="-285750">
              <a:buFont typeface="Arial" panose="020B0604020202020204" pitchFamily="34" charset="0"/>
              <a:buChar char="•"/>
            </a:pPr>
            <a:r>
              <a:rPr lang="en-US" sz="2400" dirty="0"/>
              <a:t>Part 3: chat Qs</a:t>
            </a:r>
          </a:p>
          <a:p>
            <a:pPr marL="285750" indent="-285750">
              <a:buFont typeface="Arial" panose="020B0604020202020204" pitchFamily="34" charset="0"/>
              <a:buChar char="•"/>
            </a:pPr>
            <a:r>
              <a:rPr lang="en-US" sz="2400" dirty="0"/>
              <a:t>Closing</a:t>
            </a:r>
          </a:p>
          <a:p>
            <a:pPr marL="285750" indent="-285750">
              <a:buFont typeface="Courier New" panose="02070309020205020404" pitchFamily="49" charset="0"/>
              <a:buChar char="o"/>
            </a:pPr>
            <a:endParaRPr lang="nl-NL" sz="2400" dirty="0"/>
          </a:p>
          <a:p>
            <a:pPr marL="285750" indent="-285750">
              <a:buFont typeface="Courier New" panose="02070309020205020404" pitchFamily="49" charset="0"/>
              <a:buChar char="o"/>
            </a:pPr>
            <a:endParaRPr lang="nl-NL" sz="2400" dirty="0"/>
          </a:p>
          <a:p>
            <a:endParaRPr lang="nl-NL" sz="2400" dirty="0"/>
          </a:p>
        </p:txBody>
      </p:sp>
    </p:spTree>
    <p:extLst>
      <p:ext uri="{BB962C8B-B14F-4D97-AF65-F5344CB8AC3E}">
        <p14:creationId xmlns:p14="http://schemas.microsoft.com/office/powerpoint/2010/main" val="2536003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1F5FB-A71B-527C-9C9C-87981CA1DA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035987-9EF8-9FDD-D6C2-F620A12E7F8C}"/>
              </a:ext>
            </a:extLst>
          </p:cNvPr>
          <p:cNvSpPr>
            <a:spLocks noGrp="1"/>
          </p:cNvSpPr>
          <p:nvPr>
            <p:ph type="title"/>
          </p:nvPr>
        </p:nvSpPr>
        <p:spPr/>
        <p:txBody>
          <a:bodyPr>
            <a:normAutofit/>
          </a:bodyPr>
          <a:lstStyle/>
          <a:p>
            <a:r>
              <a:rPr lang="en-US" dirty="0"/>
              <a:t>Women, Peace and Security</a:t>
            </a:r>
            <a:endParaRPr lang="en-GB" dirty="0"/>
          </a:p>
        </p:txBody>
      </p:sp>
      <p:sp>
        <p:nvSpPr>
          <p:cNvPr id="3" name="Text Placeholder 2">
            <a:extLst>
              <a:ext uri="{FF2B5EF4-FFF2-40B4-BE49-F238E27FC236}">
                <a16:creationId xmlns:a16="http://schemas.microsoft.com/office/drawing/2014/main" id="{642C1C90-47DD-AB43-CE89-1B2FEB44A6E1}"/>
              </a:ext>
            </a:extLst>
          </p:cNvPr>
          <p:cNvSpPr>
            <a:spLocks noGrp="1"/>
          </p:cNvSpPr>
          <p:nvPr>
            <p:ph type="body" sz="quarter" idx="10"/>
          </p:nvPr>
        </p:nvSpPr>
        <p:spPr>
          <a:xfrm>
            <a:off x="839786" y="2144488"/>
            <a:ext cx="10628313" cy="4067175"/>
          </a:xfrm>
        </p:spPr>
        <p:txBody>
          <a:bodyPr>
            <a:normAutofit/>
          </a:bodyPr>
          <a:lstStyle/>
          <a:p>
            <a:pPr marL="342900" indent="-342900">
              <a:buFont typeface="Arial" panose="020B0604020202020204" pitchFamily="34" charset="0"/>
              <a:buChar char="•"/>
            </a:pPr>
            <a:r>
              <a:rPr lang="en-US" sz="2000" dirty="0"/>
              <a:t>Peace journalism / women’s leadership in narratives may be included if the proposal convincingly shows contribution to WPS objectives.</a:t>
            </a:r>
          </a:p>
          <a:p>
            <a:pPr marL="342900" indent="-342900">
              <a:buFont typeface="Arial" panose="020B0604020202020204" pitchFamily="34" charset="0"/>
              <a:buChar char="•"/>
            </a:pPr>
            <a:r>
              <a:rPr lang="en-US" sz="2000" dirty="0"/>
              <a:t>The Women, Peace and Security (WPS) instrument contributes to the implementation of UN Security Council Resolution 1325, the Dutch National Action Plan (NAP) 1325-IV, and the Policy Letter on Development Cooperation of 20 February 2025, but it is not limited to NAP 1325 signatories. The reference indicates policy alignment, not eligibility. </a:t>
            </a:r>
          </a:p>
          <a:p>
            <a:pPr marL="342900" indent="-342900">
              <a:buFont typeface="Arial" panose="020B0604020202020204" pitchFamily="34" charset="0"/>
              <a:buChar char="•"/>
            </a:pPr>
            <a:r>
              <a:rPr lang="en-US" sz="2000" dirty="0"/>
              <a:t>Organisations that meet the criteria set out in the FemFocus Grant Policy Framework (2026–2030) may apply, regardless of whether they are formal NAP 1325 signatories.</a:t>
            </a:r>
          </a:p>
        </p:txBody>
      </p:sp>
    </p:spTree>
    <p:extLst>
      <p:ext uri="{BB962C8B-B14F-4D97-AF65-F5344CB8AC3E}">
        <p14:creationId xmlns:p14="http://schemas.microsoft.com/office/powerpoint/2010/main" val="2371626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F2FE4-7EF5-146B-749D-42711A5799CF}"/>
              </a:ext>
            </a:extLst>
          </p:cNvPr>
          <p:cNvSpPr>
            <a:spLocks noGrp="1"/>
          </p:cNvSpPr>
          <p:nvPr>
            <p:ph type="title"/>
          </p:nvPr>
        </p:nvSpPr>
        <p:spPr>
          <a:xfrm>
            <a:off x="621987" y="158174"/>
            <a:ext cx="10515600" cy="712269"/>
          </a:xfrm>
        </p:spPr>
        <p:txBody>
          <a:bodyPr/>
          <a:lstStyle/>
          <a:p>
            <a:r>
              <a:rPr lang="en-US" b="1" dirty="0"/>
              <a:t>D.1 Type of organisation</a:t>
            </a:r>
            <a:endParaRPr lang="en-GB" dirty="0"/>
          </a:p>
        </p:txBody>
      </p:sp>
      <p:sp>
        <p:nvSpPr>
          <p:cNvPr id="3" name="Text Placeholder 2">
            <a:extLst>
              <a:ext uri="{FF2B5EF4-FFF2-40B4-BE49-F238E27FC236}">
                <a16:creationId xmlns:a16="http://schemas.microsoft.com/office/drawing/2014/main" id="{49E7C042-7C7F-D447-4B9A-8FC01AE61BDD}"/>
              </a:ext>
            </a:extLst>
          </p:cNvPr>
          <p:cNvSpPr>
            <a:spLocks noGrp="1"/>
          </p:cNvSpPr>
          <p:nvPr>
            <p:ph type="body" sz="quarter" idx="10"/>
          </p:nvPr>
        </p:nvSpPr>
        <p:spPr>
          <a:xfrm>
            <a:off x="839787" y="1308100"/>
            <a:ext cx="5040000" cy="4903563"/>
          </a:xfrm>
        </p:spPr>
        <p:txBody>
          <a:bodyPr/>
          <a:lstStyle/>
          <a:p>
            <a:pPr marL="342900" indent="-342900">
              <a:buAutoNum type="alphaLcParenR"/>
            </a:pPr>
            <a:r>
              <a:rPr lang="en-US" dirty="0">
                <a:solidFill>
                  <a:srgbClr val="00B050"/>
                </a:solidFill>
              </a:rPr>
              <a:t>The applicant is a civil society organization submitting a grant application </a:t>
            </a:r>
            <a:r>
              <a:rPr lang="en-US" b="1" u="sng" dirty="0">
                <a:solidFill>
                  <a:srgbClr val="00B050"/>
                </a:solidFill>
              </a:rPr>
              <a:t>independently</a:t>
            </a:r>
            <a:r>
              <a:rPr lang="en-US" dirty="0">
                <a:solidFill>
                  <a:srgbClr val="00B050"/>
                </a:solidFill>
              </a:rPr>
              <a:t>. </a:t>
            </a:r>
          </a:p>
          <a:p>
            <a:pPr marL="342900" indent="-342900">
              <a:buAutoNum type="alphaLcParenR"/>
            </a:pPr>
            <a:endParaRPr lang="en-US" dirty="0"/>
          </a:p>
          <a:p>
            <a:pPr marL="342900" indent="-342900">
              <a:buAutoNum type="alphaLcParenR"/>
            </a:pPr>
            <a:endParaRPr lang="en-US" dirty="0"/>
          </a:p>
          <a:p>
            <a:pPr marL="0" indent="0"/>
            <a:endParaRPr lang="en-US" dirty="0"/>
          </a:p>
          <a:p>
            <a:pPr marL="0" indent="0"/>
            <a:endParaRPr lang="en-US" dirty="0"/>
          </a:p>
          <a:p>
            <a:pPr marL="0" indent="0"/>
            <a:r>
              <a:rPr lang="en-US" dirty="0"/>
              <a:t>So:</a:t>
            </a:r>
          </a:p>
          <a:p>
            <a:pPr marL="285750" indent="-285750">
              <a:buFontTx/>
              <a:buChar char="-"/>
            </a:pPr>
            <a:r>
              <a:rPr lang="en-US" dirty="0"/>
              <a:t>No consortia</a:t>
            </a:r>
          </a:p>
          <a:p>
            <a:pPr marL="285750" indent="-285750">
              <a:buFontTx/>
              <a:buChar char="-"/>
            </a:pPr>
            <a:r>
              <a:rPr lang="en-US" dirty="0"/>
              <a:t>CSO – check definition on page 6 of the grant policy framework</a:t>
            </a:r>
          </a:p>
          <a:p>
            <a:pPr marL="285750" indent="-285750">
              <a:buFontTx/>
              <a:buChar char="-"/>
            </a:pPr>
            <a:r>
              <a:rPr lang="en-US" dirty="0"/>
              <a:t>Types of organisations like the UN or commercial entities not eligible (even if non-profit intention)</a:t>
            </a:r>
          </a:p>
        </p:txBody>
      </p:sp>
      <p:sp>
        <p:nvSpPr>
          <p:cNvPr id="4" name="Text Placeholder 3">
            <a:extLst>
              <a:ext uri="{FF2B5EF4-FFF2-40B4-BE49-F238E27FC236}">
                <a16:creationId xmlns:a16="http://schemas.microsoft.com/office/drawing/2014/main" id="{687AA67A-13F4-3A6F-E6DD-8C48CC5ACE7E}"/>
              </a:ext>
            </a:extLst>
          </p:cNvPr>
          <p:cNvSpPr>
            <a:spLocks noGrp="1"/>
          </p:cNvSpPr>
          <p:nvPr>
            <p:ph type="body" sz="quarter" idx="11"/>
          </p:nvPr>
        </p:nvSpPr>
        <p:spPr>
          <a:xfrm>
            <a:off x="6313800" y="1308100"/>
            <a:ext cx="5040000" cy="4903563"/>
          </a:xfrm>
        </p:spPr>
        <p:txBody>
          <a:bodyPr>
            <a:normAutofit/>
          </a:bodyPr>
          <a:lstStyle/>
          <a:p>
            <a:r>
              <a:rPr lang="en-US" b="1" dirty="0">
                <a:solidFill>
                  <a:srgbClr val="00B050"/>
                </a:solidFill>
              </a:rPr>
              <a:t>b) </a:t>
            </a:r>
            <a:r>
              <a:rPr lang="en-US" dirty="0">
                <a:solidFill>
                  <a:srgbClr val="00B050"/>
                </a:solidFill>
              </a:rPr>
              <a:t>For the instruments </a:t>
            </a:r>
            <a:r>
              <a:rPr lang="en-US" i="1" dirty="0">
                <a:solidFill>
                  <a:srgbClr val="00B050"/>
                </a:solidFill>
              </a:rPr>
              <a:t>Encouraging Women’s Entrepreneurship </a:t>
            </a:r>
            <a:r>
              <a:rPr lang="en-US" dirty="0">
                <a:solidFill>
                  <a:srgbClr val="00B050"/>
                </a:solidFill>
              </a:rPr>
              <a:t>(see Chapter 8) and </a:t>
            </a:r>
            <a:r>
              <a:rPr lang="en-US" i="1" dirty="0">
                <a:solidFill>
                  <a:srgbClr val="00B050"/>
                </a:solidFill>
              </a:rPr>
              <a:t>Women, Peace and Security </a:t>
            </a:r>
            <a:r>
              <a:rPr lang="en-US" dirty="0">
                <a:solidFill>
                  <a:srgbClr val="00B050"/>
                </a:solidFill>
              </a:rPr>
              <a:t>(see Chapter 10): the applicant is </a:t>
            </a:r>
            <a:r>
              <a:rPr lang="en-US" b="1" u="sng" dirty="0">
                <a:solidFill>
                  <a:srgbClr val="00B050"/>
                </a:solidFill>
              </a:rPr>
              <a:t>legally established in </a:t>
            </a:r>
            <a:r>
              <a:rPr lang="en-US" u="sng" dirty="0">
                <a:solidFill>
                  <a:srgbClr val="00B050"/>
                </a:solidFill>
              </a:rPr>
              <a:t>the Netherlands or in a low- or middle-income country on the OECD-DAC list. </a:t>
            </a:r>
            <a:endParaRPr lang="en-GB" u="sng" dirty="0">
              <a:solidFill>
                <a:srgbClr val="00B050"/>
              </a:solidFill>
            </a:endParaRPr>
          </a:p>
          <a:p>
            <a:endParaRPr lang="en-GB" dirty="0"/>
          </a:p>
          <a:p>
            <a:r>
              <a:rPr lang="en-GB" dirty="0"/>
              <a:t>So:</a:t>
            </a:r>
          </a:p>
          <a:p>
            <a:pPr>
              <a:buFontTx/>
              <a:buChar char="-"/>
            </a:pPr>
            <a:r>
              <a:rPr lang="en-GB" dirty="0"/>
              <a:t>Legal entity/establishment of the CSO applying (can also be a country office)</a:t>
            </a:r>
          </a:p>
          <a:p>
            <a:pPr>
              <a:buFontTx/>
              <a:buChar char="-"/>
            </a:pPr>
            <a:r>
              <a:rPr lang="en-GB" dirty="0"/>
              <a:t>All threshold criteria will be applied to the applying entity</a:t>
            </a:r>
          </a:p>
          <a:p>
            <a:pPr>
              <a:buFontTx/>
              <a:buChar char="-"/>
            </a:pPr>
            <a:r>
              <a:rPr lang="en-GB" dirty="0"/>
              <a:t>For </a:t>
            </a:r>
            <a:r>
              <a:rPr lang="en-US" dirty="0"/>
              <a:t>Combating violence against women and supporting women human rights defenders D1b does not apply!</a:t>
            </a:r>
          </a:p>
          <a:p>
            <a:pPr>
              <a:buFontTx/>
              <a:buChar char="-"/>
            </a:pPr>
            <a:endParaRPr lang="en-GB" dirty="0"/>
          </a:p>
          <a:p>
            <a:pPr>
              <a:buFontTx/>
              <a:buChar char="-"/>
            </a:pPr>
            <a:endParaRPr lang="en-GB" dirty="0"/>
          </a:p>
        </p:txBody>
      </p:sp>
    </p:spTree>
    <p:extLst>
      <p:ext uri="{BB962C8B-B14F-4D97-AF65-F5344CB8AC3E}">
        <p14:creationId xmlns:p14="http://schemas.microsoft.com/office/powerpoint/2010/main" val="23863495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09114-CFCF-8A83-002A-CB8CE61B7613}"/>
              </a:ext>
            </a:extLst>
          </p:cNvPr>
          <p:cNvSpPr>
            <a:spLocks noGrp="1"/>
          </p:cNvSpPr>
          <p:nvPr>
            <p:ph type="title"/>
          </p:nvPr>
        </p:nvSpPr>
        <p:spPr>
          <a:xfrm>
            <a:off x="355600" y="170874"/>
            <a:ext cx="10515600" cy="712269"/>
          </a:xfrm>
        </p:spPr>
        <p:txBody>
          <a:bodyPr/>
          <a:lstStyle/>
          <a:p>
            <a:r>
              <a:rPr lang="en-US" b="1" dirty="0"/>
              <a:t>D.2 Financial independence</a:t>
            </a:r>
            <a:endParaRPr lang="en-GB" dirty="0"/>
          </a:p>
        </p:txBody>
      </p:sp>
      <p:sp>
        <p:nvSpPr>
          <p:cNvPr id="3" name="Text Placeholder 2">
            <a:extLst>
              <a:ext uri="{FF2B5EF4-FFF2-40B4-BE49-F238E27FC236}">
                <a16:creationId xmlns:a16="http://schemas.microsoft.com/office/drawing/2014/main" id="{C4981548-9394-F6F0-04FA-506516593730}"/>
              </a:ext>
            </a:extLst>
          </p:cNvPr>
          <p:cNvSpPr>
            <a:spLocks noGrp="1"/>
          </p:cNvSpPr>
          <p:nvPr>
            <p:ph type="body" sz="quarter" idx="10"/>
          </p:nvPr>
        </p:nvSpPr>
        <p:spPr>
          <a:xfrm>
            <a:off x="687387" y="1623788"/>
            <a:ext cx="5040000" cy="4067175"/>
          </a:xfrm>
        </p:spPr>
        <p:txBody>
          <a:bodyPr/>
          <a:lstStyle/>
          <a:p>
            <a:r>
              <a:rPr lang="en-US" dirty="0">
                <a:solidFill>
                  <a:srgbClr val="00B050"/>
                </a:solidFill>
              </a:rPr>
              <a:t>In the 2022-2024 period, an average of </a:t>
            </a:r>
            <a:r>
              <a:rPr lang="en-US" u="sng" dirty="0">
                <a:solidFill>
                  <a:srgbClr val="00B050"/>
                </a:solidFill>
              </a:rPr>
              <a:t>at least 25% of the applicant’s total annual income came from sources other than the Dutch Ministry of Foreign Affairs. </a:t>
            </a:r>
            <a:r>
              <a:rPr lang="en-US" dirty="0">
                <a:solidFill>
                  <a:srgbClr val="00B050"/>
                </a:solidFill>
              </a:rPr>
              <a:t>This criterion does not apply to specialist organisations and small southern organisations as referred to in section 3.2. (See section 3.2 for a detailed explanation of criterion D.2).</a:t>
            </a:r>
            <a:endParaRPr lang="en-GB" dirty="0">
              <a:solidFill>
                <a:srgbClr val="00B050"/>
              </a:solidFill>
            </a:endParaRPr>
          </a:p>
        </p:txBody>
      </p:sp>
      <p:sp>
        <p:nvSpPr>
          <p:cNvPr id="4" name="Text Placeholder 3">
            <a:extLst>
              <a:ext uri="{FF2B5EF4-FFF2-40B4-BE49-F238E27FC236}">
                <a16:creationId xmlns:a16="http://schemas.microsoft.com/office/drawing/2014/main" id="{35D5BED9-937A-1C95-55C4-420F7CB4D0EF}"/>
              </a:ext>
            </a:extLst>
          </p:cNvPr>
          <p:cNvSpPr>
            <a:spLocks noGrp="1"/>
          </p:cNvSpPr>
          <p:nvPr>
            <p:ph type="body" sz="quarter" idx="11"/>
          </p:nvPr>
        </p:nvSpPr>
        <p:spPr>
          <a:xfrm>
            <a:off x="6199500" y="1623787"/>
            <a:ext cx="5040000" cy="4067175"/>
          </a:xfrm>
        </p:spPr>
        <p:txBody>
          <a:bodyPr/>
          <a:lstStyle/>
          <a:p>
            <a:r>
              <a:rPr lang="en-US" dirty="0"/>
              <a:t>Note:</a:t>
            </a:r>
          </a:p>
          <a:p>
            <a:r>
              <a:rPr lang="en-US" dirty="0"/>
              <a:t>To apply as a specialist organisation, both criteria mentioned for specialist organisations need to be met (1a and 1b)</a:t>
            </a:r>
          </a:p>
          <a:p>
            <a:r>
              <a:rPr lang="en-US" dirty="0"/>
              <a:t>If you choose to submit as a specialist or small southern organisation but you do not meet the requirements, your application will be excluded from qualitative assessment.</a:t>
            </a:r>
          </a:p>
        </p:txBody>
      </p:sp>
    </p:spTree>
    <p:extLst>
      <p:ext uri="{BB962C8B-B14F-4D97-AF65-F5344CB8AC3E}">
        <p14:creationId xmlns:p14="http://schemas.microsoft.com/office/powerpoint/2010/main" val="915891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E0D3B-6732-178B-3D16-DEB175FCDBCA}"/>
              </a:ext>
            </a:extLst>
          </p:cNvPr>
          <p:cNvSpPr>
            <a:spLocks noGrp="1"/>
          </p:cNvSpPr>
          <p:nvPr>
            <p:ph type="title"/>
          </p:nvPr>
        </p:nvSpPr>
        <p:spPr>
          <a:xfrm>
            <a:off x="749300" y="170874"/>
            <a:ext cx="10515600" cy="712269"/>
          </a:xfrm>
        </p:spPr>
        <p:txBody>
          <a:bodyPr/>
          <a:lstStyle/>
          <a:p>
            <a:r>
              <a:rPr lang="en-US" b="1" dirty="0"/>
              <a:t>D.3 Track record</a:t>
            </a:r>
            <a:endParaRPr lang="en-GB" dirty="0"/>
          </a:p>
        </p:txBody>
      </p:sp>
      <p:sp>
        <p:nvSpPr>
          <p:cNvPr id="3" name="Text Placeholder 2">
            <a:extLst>
              <a:ext uri="{FF2B5EF4-FFF2-40B4-BE49-F238E27FC236}">
                <a16:creationId xmlns:a16="http://schemas.microsoft.com/office/drawing/2014/main" id="{D49F86AE-3A1A-9B9E-8E81-673CFA708A9F}"/>
              </a:ext>
            </a:extLst>
          </p:cNvPr>
          <p:cNvSpPr>
            <a:spLocks noGrp="1"/>
          </p:cNvSpPr>
          <p:nvPr>
            <p:ph type="body" sz="quarter" idx="10"/>
          </p:nvPr>
        </p:nvSpPr>
        <p:spPr>
          <a:xfrm>
            <a:off x="368299" y="1217388"/>
            <a:ext cx="5625787" cy="2652067"/>
          </a:xfrm>
        </p:spPr>
        <p:txBody>
          <a:bodyPr>
            <a:normAutofit/>
          </a:bodyPr>
          <a:lstStyle/>
          <a:p>
            <a:pPr marL="342900" indent="-342900">
              <a:buAutoNum type="alphaLcParenR"/>
            </a:pPr>
            <a:r>
              <a:rPr lang="en-US" dirty="0">
                <a:solidFill>
                  <a:srgbClr val="00B050"/>
                </a:solidFill>
              </a:rPr>
              <a:t>The applicant has at least five years of demonstrable experience in capacity strengthening of in-country partners in low- and middle-income countries (LMICs) and in providing financing to in-country partners for independently developed and implemented activities. This experience must have been acquired within the ten years preceding 1 October 2025. </a:t>
            </a:r>
          </a:p>
          <a:p>
            <a:pPr marL="342900" indent="-342900">
              <a:buAutoNum type="alphaLcParenR"/>
            </a:pPr>
            <a:endParaRPr lang="en-US" dirty="0">
              <a:solidFill>
                <a:srgbClr val="00B050"/>
              </a:solidFill>
            </a:endParaRPr>
          </a:p>
        </p:txBody>
      </p:sp>
      <p:sp>
        <p:nvSpPr>
          <p:cNvPr id="4" name="Text Placeholder 3">
            <a:extLst>
              <a:ext uri="{FF2B5EF4-FFF2-40B4-BE49-F238E27FC236}">
                <a16:creationId xmlns:a16="http://schemas.microsoft.com/office/drawing/2014/main" id="{DEB926FE-00F4-6BFE-F6E4-F53C4D46C6A3}"/>
              </a:ext>
            </a:extLst>
          </p:cNvPr>
          <p:cNvSpPr>
            <a:spLocks noGrp="1"/>
          </p:cNvSpPr>
          <p:nvPr>
            <p:ph type="body" sz="quarter" idx="11"/>
          </p:nvPr>
        </p:nvSpPr>
        <p:spPr>
          <a:xfrm>
            <a:off x="6223312" y="1217388"/>
            <a:ext cx="5625787" cy="2652067"/>
          </a:xfrm>
        </p:spPr>
        <p:txBody>
          <a:bodyPr>
            <a:normAutofit/>
          </a:bodyPr>
          <a:lstStyle/>
          <a:p>
            <a:r>
              <a:rPr lang="en-US" dirty="0">
                <a:solidFill>
                  <a:srgbClr val="00B050"/>
                </a:solidFill>
              </a:rPr>
              <a:t>b) The applicant has at least five years of proven experience in the policy themes and objectives of the instrument for which it is applying, in the countries included in its project proposal.</a:t>
            </a:r>
            <a:endParaRPr lang="en-GB" dirty="0">
              <a:solidFill>
                <a:srgbClr val="00B050"/>
              </a:solidFill>
            </a:endParaRPr>
          </a:p>
          <a:p>
            <a:endParaRPr lang="en-GB" dirty="0"/>
          </a:p>
          <a:p>
            <a:pPr marL="0" indent="0"/>
            <a:endParaRPr lang="en-US" dirty="0">
              <a:solidFill>
                <a:schemeClr val="tx1"/>
              </a:solidFill>
            </a:endParaRPr>
          </a:p>
          <a:p>
            <a:pPr marL="0" indent="0"/>
            <a:endParaRPr lang="en-US" dirty="0">
              <a:solidFill>
                <a:schemeClr val="tx1"/>
              </a:solidFill>
            </a:endParaRPr>
          </a:p>
          <a:p>
            <a:pPr marL="0" indent="0"/>
            <a:endParaRPr lang="en-US" dirty="0">
              <a:solidFill>
                <a:schemeClr val="tx1"/>
              </a:solidFill>
            </a:endParaRPr>
          </a:p>
          <a:p>
            <a:endParaRPr lang="en-GB" dirty="0"/>
          </a:p>
        </p:txBody>
      </p:sp>
      <p:sp>
        <p:nvSpPr>
          <p:cNvPr id="5" name="TextBox 4">
            <a:extLst>
              <a:ext uri="{FF2B5EF4-FFF2-40B4-BE49-F238E27FC236}">
                <a16:creationId xmlns:a16="http://schemas.microsoft.com/office/drawing/2014/main" id="{7FF26142-281B-7135-015F-029585A6EC28}"/>
              </a:ext>
            </a:extLst>
          </p:cNvPr>
          <p:cNvSpPr txBox="1"/>
          <p:nvPr/>
        </p:nvSpPr>
        <p:spPr>
          <a:xfrm>
            <a:off x="368300" y="4203700"/>
            <a:ext cx="11633200" cy="2031325"/>
          </a:xfrm>
          <a:prstGeom prst="rect">
            <a:avLst/>
          </a:prstGeom>
          <a:noFill/>
        </p:spPr>
        <p:txBody>
          <a:bodyPr wrap="square" rtlCol="0">
            <a:spAutoFit/>
          </a:bodyPr>
          <a:lstStyle/>
          <a:p>
            <a:r>
              <a:rPr lang="en-US" dirty="0"/>
              <a:t>Note:</a:t>
            </a:r>
          </a:p>
          <a:p>
            <a:pPr marL="285750" indent="-285750">
              <a:buFontTx/>
              <a:buChar char="-"/>
            </a:pPr>
            <a:r>
              <a:rPr lang="en-US" dirty="0"/>
              <a:t>Track record must reflect the </a:t>
            </a:r>
            <a:r>
              <a:rPr lang="en-US" u="sng" dirty="0"/>
              <a:t>applying legal entity’s own experience</a:t>
            </a:r>
            <a:r>
              <a:rPr lang="en-US" dirty="0"/>
              <a:t>; wider network experience can only be included if the applicant’s direct role is evidenced.</a:t>
            </a:r>
          </a:p>
          <a:p>
            <a:pPr marL="285750" indent="-285750">
              <a:buFontTx/>
              <a:buChar char="-"/>
            </a:pPr>
            <a:r>
              <a:rPr lang="en-US" dirty="0"/>
              <a:t>Applicants must demonstrate min. 5 years of experience within the last 10 years, this does not need to be one single 5-year project.</a:t>
            </a:r>
          </a:p>
          <a:p>
            <a:pPr marL="285750" indent="-285750">
              <a:buFontTx/>
              <a:buChar char="-"/>
            </a:pPr>
            <a:r>
              <a:rPr lang="en-US" dirty="0"/>
              <a:t>For D3.a: country overlap with the proposal is not required.</a:t>
            </a:r>
          </a:p>
          <a:p>
            <a:pPr marL="285750" indent="-285750">
              <a:buFontTx/>
              <a:buChar char="-"/>
            </a:pPr>
            <a:r>
              <a:rPr lang="en-US" dirty="0"/>
              <a:t>For D3.b: experience must be relevant to the theme + countries of the proposal.</a:t>
            </a:r>
            <a:endParaRPr lang="en-US" u="sng" dirty="0"/>
          </a:p>
        </p:txBody>
      </p:sp>
    </p:spTree>
    <p:extLst>
      <p:ext uri="{BB962C8B-B14F-4D97-AF65-F5344CB8AC3E}">
        <p14:creationId xmlns:p14="http://schemas.microsoft.com/office/powerpoint/2010/main" val="3592577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03625-FDAC-DFE1-9836-600AF2FF58DB}"/>
              </a:ext>
            </a:extLst>
          </p:cNvPr>
          <p:cNvSpPr>
            <a:spLocks noGrp="1"/>
          </p:cNvSpPr>
          <p:nvPr>
            <p:ph type="title"/>
          </p:nvPr>
        </p:nvSpPr>
        <p:spPr>
          <a:xfrm>
            <a:off x="139700" y="151037"/>
            <a:ext cx="5740087" cy="712269"/>
          </a:xfrm>
        </p:spPr>
        <p:txBody>
          <a:bodyPr>
            <a:normAutofit fontScale="90000"/>
          </a:bodyPr>
          <a:lstStyle/>
          <a:p>
            <a:r>
              <a:rPr lang="en-US" b="1" dirty="0"/>
              <a:t>D.4 System for selection, </a:t>
            </a:r>
            <a:br>
              <a:rPr lang="en-US" b="1" dirty="0"/>
            </a:br>
            <a:r>
              <a:rPr lang="en-US" b="1" dirty="0"/>
              <a:t>monitoring and risk management </a:t>
            </a:r>
            <a:br>
              <a:rPr lang="en-US" b="1" dirty="0"/>
            </a:br>
            <a:r>
              <a:rPr lang="en-US" b="1" dirty="0"/>
              <a:t>of in-country partners</a:t>
            </a:r>
            <a:endParaRPr lang="en-GB" dirty="0"/>
          </a:p>
        </p:txBody>
      </p:sp>
      <p:sp>
        <p:nvSpPr>
          <p:cNvPr id="3" name="Text Placeholder 2">
            <a:extLst>
              <a:ext uri="{FF2B5EF4-FFF2-40B4-BE49-F238E27FC236}">
                <a16:creationId xmlns:a16="http://schemas.microsoft.com/office/drawing/2014/main" id="{A5F7DDBE-0BCE-9790-14EC-42EE83428CD9}"/>
              </a:ext>
            </a:extLst>
          </p:cNvPr>
          <p:cNvSpPr>
            <a:spLocks noGrp="1"/>
          </p:cNvSpPr>
          <p:nvPr>
            <p:ph type="body" sz="quarter" idx="10"/>
          </p:nvPr>
        </p:nvSpPr>
        <p:spPr>
          <a:xfrm>
            <a:off x="636587" y="1623788"/>
            <a:ext cx="5040000" cy="4067175"/>
          </a:xfrm>
        </p:spPr>
        <p:txBody>
          <a:bodyPr/>
          <a:lstStyle/>
          <a:p>
            <a:r>
              <a:rPr lang="en-US" dirty="0">
                <a:solidFill>
                  <a:srgbClr val="00B050"/>
                </a:solidFill>
              </a:rPr>
              <a:t>The applicant has a policy and system in place (applied in the five years preceding 1 October 2025) for selecting and monitoring the in-country partners it supports. This system must include procedures for managing risks relating to finance, governance and integrity in connection with the implementation of activities and the use of (financial) support provided to those partners.</a:t>
            </a:r>
            <a:endParaRPr lang="en-GB" dirty="0">
              <a:solidFill>
                <a:srgbClr val="00B050"/>
              </a:solidFill>
            </a:endParaRPr>
          </a:p>
        </p:txBody>
      </p:sp>
      <p:sp>
        <p:nvSpPr>
          <p:cNvPr id="4" name="Text Placeholder 3">
            <a:extLst>
              <a:ext uri="{FF2B5EF4-FFF2-40B4-BE49-F238E27FC236}">
                <a16:creationId xmlns:a16="http://schemas.microsoft.com/office/drawing/2014/main" id="{BD299ABB-EABF-4109-D207-C5F25967B817}"/>
              </a:ext>
            </a:extLst>
          </p:cNvPr>
          <p:cNvSpPr>
            <a:spLocks noGrp="1"/>
          </p:cNvSpPr>
          <p:nvPr>
            <p:ph type="body" sz="quarter" idx="11"/>
          </p:nvPr>
        </p:nvSpPr>
        <p:spPr>
          <a:xfrm>
            <a:off x="6263000" y="1623788"/>
            <a:ext cx="5040000" cy="4067175"/>
          </a:xfrm>
        </p:spPr>
        <p:txBody>
          <a:bodyPr/>
          <a:lstStyle/>
          <a:p>
            <a:r>
              <a:rPr lang="en-US" dirty="0"/>
              <a:t>Note:</a:t>
            </a:r>
          </a:p>
          <a:p>
            <a:r>
              <a:rPr lang="en-US" dirty="0"/>
              <a:t>It is not required, but also not prohibited, to already indicate which in-country partners you intend to work with. However, this information is not part of the assessment criteria. </a:t>
            </a:r>
            <a:endParaRPr lang="en-GB" dirty="0"/>
          </a:p>
        </p:txBody>
      </p:sp>
    </p:spTree>
    <p:extLst>
      <p:ext uri="{BB962C8B-B14F-4D97-AF65-F5344CB8AC3E}">
        <p14:creationId xmlns:p14="http://schemas.microsoft.com/office/powerpoint/2010/main" val="1931543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BC538-21C0-2AEA-D3DE-9C0E8B0771D1}"/>
              </a:ext>
            </a:extLst>
          </p:cNvPr>
          <p:cNvSpPr>
            <a:spLocks noGrp="1"/>
          </p:cNvSpPr>
          <p:nvPr>
            <p:ph type="title"/>
          </p:nvPr>
        </p:nvSpPr>
        <p:spPr>
          <a:xfrm>
            <a:off x="279400" y="145474"/>
            <a:ext cx="10515600" cy="712269"/>
          </a:xfrm>
        </p:spPr>
        <p:txBody>
          <a:bodyPr/>
          <a:lstStyle/>
          <a:p>
            <a:r>
              <a:rPr lang="en-GB" b="1" dirty="0"/>
              <a:t>D.5 Maximum remuneration</a:t>
            </a:r>
            <a:endParaRPr lang="en-GB" dirty="0"/>
          </a:p>
        </p:txBody>
      </p:sp>
      <p:sp>
        <p:nvSpPr>
          <p:cNvPr id="3" name="Text Placeholder 2">
            <a:extLst>
              <a:ext uri="{FF2B5EF4-FFF2-40B4-BE49-F238E27FC236}">
                <a16:creationId xmlns:a16="http://schemas.microsoft.com/office/drawing/2014/main" id="{273CCBD3-27BA-5285-28A6-D84FA9AD5F33}"/>
              </a:ext>
            </a:extLst>
          </p:cNvPr>
          <p:cNvSpPr>
            <a:spLocks noGrp="1"/>
          </p:cNvSpPr>
          <p:nvPr>
            <p:ph type="body" sz="quarter" idx="10"/>
          </p:nvPr>
        </p:nvSpPr>
        <p:spPr>
          <a:xfrm>
            <a:off x="762001" y="1877788"/>
            <a:ext cx="5040000" cy="4067175"/>
          </a:xfrm>
        </p:spPr>
        <p:txBody>
          <a:bodyPr/>
          <a:lstStyle/>
          <a:p>
            <a:r>
              <a:rPr lang="en-US" dirty="0">
                <a:solidFill>
                  <a:srgbClr val="00B050"/>
                </a:solidFill>
              </a:rPr>
              <a:t>As of the start of the grant period, the gross remuneration of each individual member of the applicant’s management and governing bodies does not exceed the following annual maxima:</a:t>
            </a:r>
            <a:endParaRPr lang="en-GB" dirty="0">
              <a:solidFill>
                <a:srgbClr val="00B050"/>
              </a:solidFill>
            </a:endParaRPr>
          </a:p>
        </p:txBody>
      </p:sp>
      <p:sp>
        <p:nvSpPr>
          <p:cNvPr id="4" name="Text Placeholder 3">
            <a:extLst>
              <a:ext uri="{FF2B5EF4-FFF2-40B4-BE49-F238E27FC236}">
                <a16:creationId xmlns:a16="http://schemas.microsoft.com/office/drawing/2014/main" id="{3E2947FA-F773-1A28-FF58-972376382E5A}"/>
              </a:ext>
            </a:extLst>
          </p:cNvPr>
          <p:cNvSpPr>
            <a:spLocks noGrp="1"/>
          </p:cNvSpPr>
          <p:nvPr>
            <p:ph type="body" sz="quarter" idx="11"/>
          </p:nvPr>
        </p:nvSpPr>
        <p:spPr>
          <a:xfrm>
            <a:off x="6237599" y="1877788"/>
            <a:ext cx="5040000" cy="4067175"/>
          </a:xfrm>
        </p:spPr>
        <p:txBody>
          <a:bodyPr/>
          <a:lstStyle/>
          <a:p>
            <a:r>
              <a:rPr lang="en-US" dirty="0"/>
              <a:t>NB:</a:t>
            </a:r>
          </a:p>
          <a:p>
            <a:r>
              <a:rPr lang="en-US" dirty="0"/>
              <a:t>the remuneration ceiling applies </a:t>
            </a:r>
            <a:r>
              <a:rPr lang="en-US" b="1" dirty="0"/>
              <a:t>only</a:t>
            </a:r>
            <a:r>
              <a:rPr lang="en-US" dirty="0"/>
              <a:t> to those persons who are members of the management and governing bodies of </a:t>
            </a:r>
            <a:r>
              <a:rPr lang="en-US" b="1" dirty="0"/>
              <a:t>the applying legal entity</a:t>
            </a:r>
            <a:r>
              <a:rPr lang="en-US" dirty="0"/>
              <a:t>.</a:t>
            </a:r>
          </a:p>
          <a:p>
            <a:r>
              <a:rPr lang="en-US" dirty="0"/>
              <a:t>So not all staff</a:t>
            </a:r>
          </a:p>
          <a:p>
            <a:endParaRPr lang="en-US" dirty="0"/>
          </a:p>
        </p:txBody>
      </p:sp>
    </p:spTree>
    <p:extLst>
      <p:ext uri="{BB962C8B-B14F-4D97-AF65-F5344CB8AC3E}">
        <p14:creationId xmlns:p14="http://schemas.microsoft.com/office/powerpoint/2010/main" val="40889426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E3E66-21C4-085E-2057-1CE89E68DE62}"/>
              </a:ext>
            </a:extLst>
          </p:cNvPr>
          <p:cNvSpPr>
            <a:spLocks noGrp="1"/>
          </p:cNvSpPr>
          <p:nvPr>
            <p:ph type="title"/>
          </p:nvPr>
        </p:nvSpPr>
        <p:spPr>
          <a:xfrm>
            <a:off x="469900" y="145474"/>
            <a:ext cx="10515600" cy="712269"/>
          </a:xfrm>
        </p:spPr>
        <p:txBody>
          <a:bodyPr/>
          <a:lstStyle/>
          <a:p>
            <a:r>
              <a:rPr lang="en-GB" b="1" dirty="0"/>
              <a:t>D.6 Thematic focus</a:t>
            </a:r>
            <a:r>
              <a:rPr lang="en-GB" dirty="0"/>
              <a:t>:</a:t>
            </a:r>
          </a:p>
        </p:txBody>
      </p:sp>
      <p:sp>
        <p:nvSpPr>
          <p:cNvPr id="3" name="Text Placeholder 2">
            <a:extLst>
              <a:ext uri="{FF2B5EF4-FFF2-40B4-BE49-F238E27FC236}">
                <a16:creationId xmlns:a16="http://schemas.microsoft.com/office/drawing/2014/main" id="{6FB3AF74-42E5-4D09-74A8-40A0925F0E21}"/>
              </a:ext>
            </a:extLst>
          </p:cNvPr>
          <p:cNvSpPr>
            <a:spLocks noGrp="1"/>
          </p:cNvSpPr>
          <p:nvPr>
            <p:ph type="body" sz="quarter" idx="10"/>
          </p:nvPr>
        </p:nvSpPr>
        <p:spPr>
          <a:xfrm>
            <a:off x="725487" y="1293589"/>
            <a:ext cx="5040000" cy="2757712"/>
          </a:xfrm>
        </p:spPr>
        <p:txBody>
          <a:bodyPr>
            <a:normAutofit/>
          </a:bodyPr>
          <a:lstStyle/>
          <a:p>
            <a:r>
              <a:rPr lang="en-US" dirty="0">
                <a:solidFill>
                  <a:srgbClr val="00B050"/>
                </a:solidFill>
              </a:rPr>
              <a:t>a) The activities proposed for funding align with the overarching aim of </a:t>
            </a:r>
            <a:r>
              <a:rPr lang="en-US" i="1" dirty="0">
                <a:solidFill>
                  <a:srgbClr val="00B050"/>
                </a:solidFill>
              </a:rPr>
              <a:t>FemFocus</a:t>
            </a:r>
            <a:r>
              <a:rPr lang="en-US" dirty="0">
                <a:solidFill>
                  <a:srgbClr val="00B050"/>
                </a:solidFill>
              </a:rPr>
              <a:t>: to provide financial and capacity support to in-country partners so that they can deliver services and engage in dialogue directly relevant to the objectives of the instrument concerned (see b). </a:t>
            </a:r>
          </a:p>
        </p:txBody>
      </p:sp>
      <p:sp>
        <p:nvSpPr>
          <p:cNvPr id="4" name="Text Placeholder 3">
            <a:extLst>
              <a:ext uri="{FF2B5EF4-FFF2-40B4-BE49-F238E27FC236}">
                <a16:creationId xmlns:a16="http://schemas.microsoft.com/office/drawing/2014/main" id="{0D024EFB-50C2-D2E9-09D1-FA455DF41CF9}"/>
              </a:ext>
            </a:extLst>
          </p:cNvPr>
          <p:cNvSpPr>
            <a:spLocks noGrp="1"/>
          </p:cNvSpPr>
          <p:nvPr>
            <p:ph type="body" sz="quarter" idx="11"/>
          </p:nvPr>
        </p:nvSpPr>
        <p:spPr>
          <a:xfrm>
            <a:off x="6199500" y="1293589"/>
            <a:ext cx="5040000" cy="2757712"/>
          </a:xfrm>
        </p:spPr>
        <p:txBody>
          <a:bodyPr/>
          <a:lstStyle/>
          <a:p>
            <a:r>
              <a:rPr lang="en-US" dirty="0">
                <a:solidFill>
                  <a:srgbClr val="00B050"/>
                </a:solidFill>
              </a:rPr>
              <a:t>b) The proposed activities address the policy objectives and themes of the relevant instrument, as described in the instrument-specific chapters (sections 8.1, 9.1 or 10.1). </a:t>
            </a:r>
          </a:p>
          <a:p>
            <a:r>
              <a:rPr lang="en-US" dirty="0">
                <a:solidFill>
                  <a:srgbClr val="00B050"/>
                </a:solidFill>
              </a:rPr>
              <a:t>c) The proposed activities meet the OECD DAC gender marker 2 standard (gender equality as the principal objective) (see section 1.2).</a:t>
            </a:r>
            <a:endParaRPr lang="en-GB" dirty="0">
              <a:solidFill>
                <a:srgbClr val="00B050"/>
              </a:solidFill>
            </a:endParaRPr>
          </a:p>
          <a:p>
            <a:endParaRPr lang="en-GB" dirty="0">
              <a:solidFill>
                <a:srgbClr val="00B050"/>
              </a:solidFill>
            </a:endParaRPr>
          </a:p>
        </p:txBody>
      </p:sp>
    </p:spTree>
    <p:extLst>
      <p:ext uri="{BB962C8B-B14F-4D97-AF65-F5344CB8AC3E}">
        <p14:creationId xmlns:p14="http://schemas.microsoft.com/office/powerpoint/2010/main" val="23716290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99FB7-1C56-CEE2-107A-CA68B20B9F32}"/>
              </a:ext>
            </a:extLst>
          </p:cNvPr>
          <p:cNvSpPr>
            <a:spLocks noGrp="1"/>
          </p:cNvSpPr>
          <p:nvPr>
            <p:ph type="title"/>
          </p:nvPr>
        </p:nvSpPr>
        <p:spPr>
          <a:xfrm>
            <a:off x="304800" y="145474"/>
            <a:ext cx="5346700" cy="712269"/>
          </a:xfrm>
        </p:spPr>
        <p:txBody>
          <a:bodyPr>
            <a:normAutofit fontScale="90000"/>
          </a:bodyPr>
          <a:lstStyle/>
          <a:p>
            <a:r>
              <a:rPr lang="en-US" b="1" dirty="0"/>
              <a:t>D.7 Geographical focus and number of countries</a:t>
            </a:r>
            <a:endParaRPr lang="en-GB" dirty="0"/>
          </a:p>
        </p:txBody>
      </p:sp>
      <p:sp>
        <p:nvSpPr>
          <p:cNvPr id="3" name="Text Placeholder 2">
            <a:extLst>
              <a:ext uri="{FF2B5EF4-FFF2-40B4-BE49-F238E27FC236}">
                <a16:creationId xmlns:a16="http://schemas.microsoft.com/office/drawing/2014/main" id="{76436FC8-6926-0FC7-D5D2-52518F9BE225}"/>
              </a:ext>
            </a:extLst>
          </p:cNvPr>
          <p:cNvSpPr>
            <a:spLocks noGrp="1"/>
          </p:cNvSpPr>
          <p:nvPr>
            <p:ph type="body" sz="quarter" idx="10"/>
          </p:nvPr>
        </p:nvSpPr>
        <p:spPr>
          <a:xfrm>
            <a:off x="801687" y="1395412"/>
            <a:ext cx="5040000" cy="4067175"/>
          </a:xfrm>
        </p:spPr>
        <p:txBody>
          <a:bodyPr/>
          <a:lstStyle/>
          <a:p>
            <a:r>
              <a:rPr lang="en-US" dirty="0">
                <a:solidFill>
                  <a:srgbClr val="00B050"/>
                </a:solidFill>
              </a:rPr>
              <a:t>Activities may only take place in, or relate to, the number of countries and the geographical focus specified in the relevant instrument-specific chapters, see sections 8.2, 9.2 or 10.2.</a:t>
            </a:r>
            <a:endParaRPr lang="en-GB" dirty="0">
              <a:solidFill>
                <a:srgbClr val="00B050"/>
              </a:solidFill>
            </a:endParaRPr>
          </a:p>
        </p:txBody>
      </p:sp>
      <p:sp>
        <p:nvSpPr>
          <p:cNvPr id="4" name="Text Placeholder 3">
            <a:extLst>
              <a:ext uri="{FF2B5EF4-FFF2-40B4-BE49-F238E27FC236}">
                <a16:creationId xmlns:a16="http://schemas.microsoft.com/office/drawing/2014/main" id="{08274FA2-7A70-6F38-1DEB-44F5A2FF8B72}"/>
              </a:ext>
            </a:extLst>
          </p:cNvPr>
          <p:cNvSpPr>
            <a:spLocks noGrp="1"/>
          </p:cNvSpPr>
          <p:nvPr>
            <p:ph type="body" sz="quarter" idx="11"/>
          </p:nvPr>
        </p:nvSpPr>
        <p:spPr>
          <a:xfrm>
            <a:off x="6275700" y="1395412"/>
            <a:ext cx="5040000" cy="4713288"/>
          </a:xfrm>
        </p:spPr>
        <p:txBody>
          <a:bodyPr>
            <a:normAutofit/>
          </a:bodyPr>
          <a:lstStyle/>
          <a:p>
            <a:r>
              <a:rPr lang="en-US" dirty="0"/>
              <a:t>Note:</a:t>
            </a:r>
          </a:p>
          <a:p>
            <a:pPr>
              <a:buFontTx/>
              <a:buChar char="-"/>
            </a:pPr>
            <a:r>
              <a:rPr lang="en-US" dirty="0"/>
              <a:t>Deviations from the country list are not allowed. Only activities in the countries named in the annexes of the framework may be included.</a:t>
            </a:r>
          </a:p>
          <a:p>
            <a:pPr>
              <a:buFontTx/>
              <a:buChar char="-"/>
            </a:pPr>
            <a:r>
              <a:rPr lang="en-US" dirty="0"/>
              <a:t>The term “relate” means that the proposed activities must take place in, and be directly relevant to, one or more of the eligible countries</a:t>
            </a:r>
          </a:p>
          <a:p>
            <a:pPr>
              <a:buFontTx/>
              <a:buChar char="-"/>
            </a:pPr>
            <a:r>
              <a:rPr lang="en-US" dirty="0"/>
              <a:t>There is no maximum number of countries in the SBK. </a:t>
            </a:r>
          </a:p>
          <a:p>
            <a:pPr>
              <a:buFontTx/>
              <a:buChar char="-"/>
            </a:pPr>
            <a:r>
              <a:rPr lang="en-US" dirty="0"/>
              <a:t>Instrument 1: at least two countries</a:t>
            </a:r>
          </a:p>
          <a:p>
            <a:pPr>
              <a:buFontTx/>
              <a:buChar char="-"/>
            </a:pPr>
            <a:r>
              <a:rPr lang="en-US" dirty="0"/>
              <a:t>Instrument 2 and 3: At least two countries per region</a:t>
            </a:r>
            <a:endParaRPr lang="en-GB" dirty="0"/>
          </a:p>
        </p:txBody>
      </p:sp>
    </p:spTree>
    <p:extLst>
      <p:ext uri="{BB962C8B-B14F-4D97-AF65-F5344CB8AC3E}">
        <p14:creationId xmlns:p14="http://schemas.microsoft.com/office/powerpoint/2010/main" val="2684878784"/>
      </p:ext>
    </p:extLst>
  </p:cSld>
  <p:clrMapOvr>
    <a:masterClrMapping/>
  </p:clrMapOvr>
</p:sld>
</file>

<file path=ppt/theme/theme1.xml><?xml version="1.0" encoding="utf-8"?>
<a:theme xmlns:a="http://schemas.openxmlformats.org/drawingml/2006/main" name="Titel Pagina 8">
  <a:themeElements>
    <a:clrScheme name="">
      <a:dk1>
        <a:srgbClr val="000000"/>
      </a:dk1>
      <a:lt1>
        <a:srgbClr val="FFFFFF"/>
      </a:lt1>
      <a:dk2>
        <a:srgbClr val="046F96"/>
      </a:dk2>
      <a:lt2>
        <a:srgbClr val="EEECE1"/>
      </a:lt2>
      <a:accent1>
        <a:srgbClr val="046F96"/>
      </a:accent1>
      <a:accent2>
        <a:srgbClr val="9ACCD4"/>
      </a:accent2>
      <a:accent3>
        <a:srgbClr val="FFFFFF"/>
      </a:accent3>
      <a:accent4>
        <a:srgbClr val="000000"/>
      </a:accent4>
      <a:accent5>
        <a:srgbClr val="AABBC9"/>
      </a:accent5>
      <a:accent6>
        <a:srgbClr val="8BB9C0"/>
      </a:accent6>
      <a:hlink>
        <a:srgbClr val="ED8FBB"/>
      </a:hlink>
      <a:folHlink>
        <a:srgbClr val="900079"/>
      </a:folHlink>
    </a:clrScheme>
    <a:fontScheme name="4_Default Design">
      <a:majorFont>
        <a:latin typeface=""/>
        <a:ea typeface=""/>
        <a:cs typeface=""/>
      </a:majorFont>
      <a:minorFont>
        <a:latin typeface=""/>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 kolommen 1">
        <a:dk1>
          <a:srgbClr val="000000"/>
        </a:dk1>
        <a:lt1>
          <a:srgbClr val="FFFFFF"/>
        </a:lt1>
        <a:dk2>
          <a:srgbClr val="529D26"/>
        </a:dk2>
        <a:lt2>
          <a:srgbClr val="EEECE1"/>
        </a:lt2>
        <a:accent1>
          <a:srgbClr val="529D26"/>
        </a:accent1>
        <a:accent2>
          <a:srgbClr val="24C2B0"/>
        </a:accent2>
        <a:accent3>
          <a:srgbClr val="FFFFFF"/>
        </a:accent3>
        <a:accent4>
          <a:srgbClr val="000000"/>
        </a:accent4>
        <a:accent5>
          <a:srgbClr val="B3CCAC"/>
        </a:accent5>
        <a:accent6>
          <a:srgbClr val="20B09F"/>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 kolommen 2">
        <a:dk1>
          <a:srgbClr val="000000"/>
        </a:dk1>
        <a:lt1>
          <a:srgbClr val="FFFFFF"/>
        </a:lt1>
        <a:dk2>
          <a:srgbClr val="529D26"/>
        </a:dk2>
        <a:lt2>
          <a:srgbClr val="EEECE1"/>
        </a:lt2>
        <a:accent1>
          <a:srgbClr val="58AE8B"/>
        </a:accent1>
        <a:accent2>
          <a:srgbClr val="2494C5"/>
        </a:accent2>
        <a:accent3>
          <a:srgbClr val="FFFFFF"/>
        </a:accent3>
        <a:accent4>
          <a:srgbClr val="000000"/>
        </a:accent4>
        <a:accent5>
          <a:srgbClr val="B4D3C4"/>
        </a:accent5>
        <a:accent6>
          <a:srgbClr val="2086B2"/>
        </a:accent6>
        <a:hlink>
          <a:srgbClr val="9ACCD4"/>
        </a:hlink>
        <a:folHlink>
          <a:srgbClr val="A10086"/>
        </a:folHlink>
      </a:clrScheme>
      <a:clrMap bg1="lt1" tx1="dk1" bg2="lt2" tx2="dk2" accent1="accent1" accent2="accent2" accent3="accent3" accent4="accent4" accent5="accent5" accent6="accent6" hlink="hlink" folHlink="folHlink"/>
    </a:extraClrScheme>
    <a:extraClrScheme>
      <a:clrScheme name="2 kolommen 3">
        <a:dk1>
          <a:srgbClr val="000000"/>
        </a:dk1>
        <a:lt1>
          <a:srgbClr val="FFFFFF"/>
        </a:lt1>
        <a:dk2>
          <a:srgbClr val="529D26"/>
        </a:dk2>
        <a:lt2>
          <a:srgbClr val="EEECE1"/>
        </a:lt2>
        <a:accent1>
          <a:srgbClr val="529D26"/>
        </a:accent1>
        <a:accent2>
          <a:srgbClr val="58AE8B"/>
        </a:accent2>
        <a:accent3>
          <a:srgbClr val="FFFFFF"/>
        </a:accent3>
        <a:accent4>
          <a:srgbClr val="000000"/>
        </a:accent4>
        <a:accent5>
          <a:srgbClr val="B3CCAC"/>
        </a:accent5>
        <a:accent6>
          <a:srgbClr val="4F9D7D"/>
        </a:accent6>
        <a:hlink>
          <a:srgbClr val="2494C5"/>
        </a:hlink>
        <a:folHlink>
          <a:srgbClr val="9ACCD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_EN_Blauw_KdN" id="{97916808-2733-42F7-9C33-4343B5CD1B0F}" vid="{EE6A31D9-EDF9-4682-8378-C66E9B444EA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BZ Document" ma:contentTypeID="0x0101009C7CE436063D44E9BE7DC0259EF7C32F006EB9F9836A634AE58B6169785FD3936F00A8E9B2E20F207541859C1BDC407C5BEC" ma:contentTypeVersion="44" ma:contentTypeDescription="Standard BZ Document 2.0" ma:contentTypeScope="" ma:versionID="0a1d6091d5dad9fb264eca4e6165b4f6">
  <xsd:schema xmlns:xsd="http://www.w3.org/2001/XMLSchema" xmlns:xs="http://www.w3.org/2001/XMLSchema" xmlns:p="http://schemas.microsoft.com/office/2006/metadata/properties" xmlns:ns1="http://schemas.microsoft.com/sharepoint/v3" xmlns:ns2="8dcd7447-bd50-4645-9f81-516fcfdc9f52" xmlns:ns3="http://schemas.microsoft.com/sharepoint/v4" targetNamespace="http://schemas.microsoft.com/office/2006/metadata/properties" ma:root="true" ma:fieldsID="de4948af18e883ec6c131c3e5f364c17" ns1:_="" ns2:_="" ns3:_="">
    <xsd:import namespace="http://schemas.microsoft.com/sharepoint/v3"/>
    <xsd:import namespace="8dcd7447-bd50-4645-9f81-516fcfdc9f52"/>
    <xsd:import namespace="http://schemas.microsoft.com/sharepoint/v4"/>
    <xsd:element name="properties">
      <xsd:complexType>
        <xsd:sequence>
          <xsd:element name="documentManagement">
            <xsd:complexType>
              <xsd:all>
                <xsd:element ref="ns1:BZThemeAsText" minOccurs="0"/>
                <xsd:element ref="ns1:BZArchiveStatus" minOccurs="0"/>
                <xsd:element ref="ns1:BZArchiveDate" minOccurs="0"/>
                <xsd:element ref="ns1:BZArchiveLog" minOccurs="0"/>
                <xsd:element ref="ns1:BZRetentionDate" minOccurs="0"/>
                <xsd:element ref="ns1:BZDecisionStatus" minOccurs="0"/>
                <xsd:element ref="ns1:BZDossierStatus" minOccurs="0"/>
                <xsd:element ref="ns2:TaxCatchAll" minOccurs="0"/>
                <xsd:element ref="ns2:TaxCatchAllLabel" minOccurs="0"/>
                <xsd:element ref="ns1:BZDocGenTemplate" minOccurs="0"/>
                <xsd:element ref="ns1:bb20b5f81c9f47a48f8188e85aec1253" minOccurs="0"/>
                <xsd:element ref="ns1:cc4b55a5ee91473b87ec338540cdae54" minOccurs="0"/>
                <xsd:element ref="ns1:e35afc56668347c3aef24194d1ed59ea" minOccurs="0"/>
                <xsd:element ref="ns1:BZDocumentIsArchived" minOccurs="0"/>
                <xsd:element ref="ns1:d1b77f58b5724360bd683b4bf0d30054" minOccurs="0"/>
                <xsd:element ref="ns1:BZLifecycleStatus" minOccurs="0"/>
                <xsd:element ref="ns1:f7af940f06314dc78018242c25682d67" minOccurs="0"/>
                <xsd:element ref="ns2:_dlc_DocId" minOccurs="0"/>
                <xsd:element ref="ns2:_dlc_DocIdUrl" minOccurs="0"/>
                <xsd:element ref="ns2:_dlc_DocIdPersistId" minOccurs="0"/>
                <xsd:element ref="ns1:BZEmailBody" minOccurs="0"/>
                <xsd:element ref="ns1:BZEmailCC" minOccurs="0"/>
                <xsd:element ref="ns1:BZEmailDate" minOccurs="0"/>
                <xsd:element ref="ns1:BZEmailFrom" minOccurs="0"/>
                <xsd:element ref="ns1:BZEmailHasAttachment" minOccurs="0"/>
                <xsd:element ref="ns1:BZEmailSubject" minOccurs="0"/>
                <xsd:element ref="ns1:BZEmailTo" minOccurs="0"/>
                <xsd:element ref="ns2:SharedWithUsers" minOccurs="0"/>
                <xsd:element ref="ns2:SharedWithDetails" minOccurs="0"/>
                <xsd:element ref="ns3:IconOverlay" minOccurs="0"/>
                <xsd:element ref="ns1:BZDossierTemplate" minOccurs="0"/>
                <xsd:element ref="ns1:BZDossier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BZThemeAsText" ma:index="1" nillable="true" ma:displayName="Theme (as text)" ma:internalName="BZThemeAsText" ma:readOnly="false">
      <xsd:simpleType>
        <xsd:restriction base="dms:Text">
          <xsd:maxLength value="255"/>
        </xsd:restriction>
      </xsd:simpleType>
    </xsd:element>
    <xsd:element name="BZArchiveStatus" ma:index="6" nillable="true" ma:displayName="Archive status" ma:default="" ma:format="Dropdown" ma:internalName="BZArchiveStatus" ma:readOnly="false">
      <xsd:simpleType>
        <xsd:restriction base="dms:Choice">
          <xsd:enumeration value="Not archived"/>
          <xsd:enumeration value="Not archived record"/>
          <xsd:enumeration value="Archived"/>
          <xsd:enumeration value="Archived for inclusion in the National Archives"/>
        </xsd:restriction>
      </xsd:simpleType>
    </xsd:element>
    <xsd:element name="BZArchiveDate" ma:index="7" nillable="true" ma:displayName="Archive date" ma:format="DateOnly" ma:internalName="BZArchiveDate" ma:readOnly="false">
      <xsd:simpleType>
        <xsd:restriction base="dms:DateTime"/>
      </xsd:simpleType>
    </xsd:element>
    <xsd:element name="BZArchiveLog" ma:index="8" nillable="true" ma:displayName="Archive log" ma:internalName="BZArchiveLog" ma:readOnly="false">
      <xsd:simpleType>
        <xsd:restriction base="dms:Note"/>
      </xsd:simpleType>
    </xsd:element>
    <xsd:element name="BZRetentionDate" ma:index="9" nillable="true" ma:displayName="Retention date" ma:format="DateOnly" ma:internalName="BZRetentionDate" ma:readOnly="false">
      <xsd:simpleType>
        <xsd:restriction base="dms:DateTime"/>
      </xsd:simpleType>
    </xsd:element>
    <xsd:element name="BZDecisionStatus" ma:index="10" nillable="true" ma:displayName="Decision status" ma:default="" ma:format="Dropdown" ma:internalName="BZDecisionStatus" ma:readOnly="false">
      <xsd:simpleType>
        <xsd:restriction base="dms:Choice">
          <xsd:enumeration value="Rejected"/>
          <xsd:enumeration value="Approved"/>
          <xsd:enumeration value="Rejected by ministers"/>
          <xsd:enumeration value="Approved by ministers"/>
        </xsd:restriction>
      </xsd:simpleType>
    </xsd:element>
    <xsd:element name="BZDossierStatus" ma:index="11" nillable="true" ma:displayName="Dossier Status" ma:default="" ma:format="Dropdown" ma:internalName="BZDossierStatus" ma:readOnly="false">
      <xsd:simpleType>
        <xsd:restriction base="dms:Choice">
          <xsd:enumeration value="NotAvailable"/>
          <xsd:enumeration value="Active"/>
          <xsd:enumeration value="Closed"/>
          <xsd:enumeration value="ReOpened"/>
        </xsd:restriction>
      </xsd:simpleType>
    </xsd:element>
    <xsd:element name="BZDocGenTemplate" ma:index="14" nillable="true" ma:displayName="DocGen Template" ma:internalName="BZDocGenTemplate" ma:readOnly="false">
      <xsd:simpleType>
        <xsd:restriction base="dms:Text">
          <xsd:maxLength value="255"/>
        </xsd:restriction>
      </xsd:simpleType>
    </xsd:element>
    <xsd:element name="bb20b5f81c9f47a48f8188e85aec1253" ma:index="15" ma:taxonomy="true" ma:internalName="bb20b5f81c9f47a48f8188e85aec1253" ma:taxonomyFieldName="BZTheme" ma:displayName="Theme" ma:default="1;#Not applicable|ec01d90b-9d0f-4785-8785-e1ea615196bf" ma:fieldId="{bb20b5f8-1c9f-47a4-8f81-88e85aec1253}" ma:taxonomyMulti="true" ma:sspId="f06fd827-a598-41f0-9932-d21a3d49965e" ma:termSetId="b886aef3-384f-4e31-a5b8-4c90748da2e0" ma:anchorId="00000000-0000-0000-0000-000000000000" ma:open="false" ma:isKeyword="false">
      <xsd:complexType>
        <xsd:sequence>
          <xsd:element ref="pc:Terms" minOccurs="0" maxOccurs="1"/>
        </xsd:sequence>
      </xsd:complexType>
    </xsd:element>
    <xsd:element name="cc4b55a5ee91473b87ec338540cdae54" ma:index="18" ma:taxonomy="true" ma:internalName="cc4b55a5ee91473b87ec338540cdae54" ma:taxonomyFieldName="BZCountryState" ma:displayName="Country - State" ma:default="77;#Syria|070a6be5-27fb-468e-bfe9-cfc07b0e7eb8;#45;#Lebanon|6dac885e-2660-49fd-aab6-e79972f23585" ma:fieldId="{cc4b55a5-ee91-473b-87ec-338540cdae54}" ma:taxonomyMulti="true" ma:sspId="f06fd827-a598-41f0-9932-d21a3d49965e" ma:termSetId="4b11575f-0152-447b-b1c6-14c5152cc435" ma:anchorId="3fd0673f-2ea8-4564-bac8-0f075207e234" ma:open="false" ma:isKeyword="false">
      <xsd:complexType>
        <xsd:sequence>
          <xsd:element ref="pc:Terms" minOccurs="0" maxOccurs="1"/>
        </xsd:sequence>
      </xsd:complexType>
    </xsd:element>
    <xsd:element name="e35afc56668347c3aef24194d1ed59ea" ma:index="20" ma:taxonomy="true" ma:internalName="e35afc56668347c3aef24194d1ed59ea" ma:taxonomyFieldName="BZForumOrganisation" ma:displayName="Forum - Organization" ma:default="2;#Not applicable|0049e722-bfb1-4a3f-9d08-af7366a9af40" ma:fieldId="{e35afc56-6683-47c3-aef2-4194d1ed59ea}" ma:taxonomyMulti="true" ma:sspId="f06fd827-a598-41f0-9932-d21a3d49965e" ma:termSetId="848f9261-8583-4c5c-81e7-3232ddfe54f1" ma:anchorId="00000000-0000-0000-0000-000000000000" ma:open="false" ma:isKeyword="false">
      <xsd:complexType>
        <xsd:sequence>
          <xsd:element ref="pc:Terms" minOccurs="0" maxOccurs="1"/>
        </xsd:sequence>
      </xsd:complexType>
    </xsd:element>
    <xsd:element name="BZDocumentIsArchived" ma:index="21" nillable="true" ma:displayName="Document is archived" ma:default="0" ma:description="boolean value, true if document is archived/declared as record" ma:internalName="BZDocumentIsArchived" ma:readOnly="false">
      <xsd:simpleType>
        <xsd:restriction base="dms:Boolean"/>
      </xsd:simpleType>
    </xsd:element>
    <xsd:element name="d1b77f58b5724360bd683b4bf0d30054" ma:index="22" ma:taxonomy="true" ma:internalName="d1b77f58b5724360bd683b4bf0d30054" ma:taxonomyFieldName="BZClassification" ma:displayName="Classification" ma:default="4;#UNCLASSIFIED (U)|284e6a62-15ab-4017-be27-a1e965f4e940" ma:fieldId="{d1b77f58-b572-4360-bd68-3b4bf0d30054}" ma:sspId="f06fd827-a598-41f0-9932-d21a3d49965e" ma:termSetId="9038a860-83bb-4648-bd96-2e87af4de745" ma:anchorId="00000000-0000-0000-0000-000000000000" ma:open="false" ma:isKeyword="false">
      <xsd:complexType>
        <xsd:sequence>
          <xsd:element ref="pc:Terms" minOccurs="0" maxOccurs="1"/>
        </xsd:sequence>
      </xsd:complexType>
    </xsd:element>
    <xsd:element name="BZLifecycleStatus" ma:index="23" nillable="true" ma:displayName="Lifecycle status" ma:description="Json log of all taken lifecycle steps to store progress of multi-step lifecycle jobs" ma:internalName="BZLifecycleStatus" ma:readOnly="false">
      <xsd:simpleType>
        <xsd:restriction base="dms:Text">
          <xsd:maxLength value="255"/>
        </xsd:restriction>
      </xsd:simpleType>
    </xsd:element>
    <xsd:element name="f7af940f06314dc78018242c25682d67" ma:index="24" ma:taxonomy="true" ma:internalName="f7af940f06314dc78018242c25682d67" ma:taxonomyFieldName="BZMarking" ma:displayName="Marking" ma:default="5;#NO MARKING|0a4eb9ae-69eb-4d9e-b573-43ab99ef8592" ma:fieldId="{f7af940f-0631-4dc7-8018-242c25682d67}" ma:taxonomyMulti="true" ma:sspId="f06fd827-a598-41f0-9932-d21a3d49965e" ma:termSetId="639fae9f-ec87-44c0-92c5-69a45d2736e4" ma:anchorId="00000000-0000-0000-0000-000000000000" ma:open="false" ma:isKeyword="false">
      <xsd:complexType>
        <xsd:sequence>
          <xsd:element ref="pc:Terms" minOccurs="0" maxOccurs="1"/>
        </xsd:sequence>
      </xsd:complexType>
    </xsd:element>
    <xsd:element name="BZEmailBody" ma:index="33" nillable="true" ma:displayName="EmailBody" ma:description="Email text" ma:internalName="BZEmailBody">
      <xsd:simpleType>
        <xsd:restriction base="dms:Note">
          <xsd:maxLength value="255"/>
        </xsd:restriction>
      </xsd:simpleType>
    </xsd:element>
    <xsd:element name="BZEmailCC" ma:index="34" nillable="true" ma:displayName="EmailCC" ma:description="Email CC addresses" ma:internalName="BZEmailCC">
      <xsd:simpleType>
        <xsd:restriction base="dms:Note">
          <xsd:maxLength value="255"/>
        </xsd:restriction>
      </xsd:simpleType>
    </xsd:element>
    <xsd:element name="BZEmailDate" ma:index="35" nillable="true" ma:displayName="EmailDate" ma:description="Email date and time" ma:format="DateOnly" ma:internalName="BZEmailDate">
      <xsd:simpleType>
        <xsd:restriction base="dms:DateTime"/>
      </xsd:simpleType>
    </xsd:element>
    <xsd:element name="BZEmailFrom" ma:index="36" nillable="true" ma:displayName="EmailFrom" ma:description="Email sender address(es)" ma:internalName="BZEmailFrom">
      <xsd:simpleType>
        <xsd:restriction base="dms:Note">
          <xsd:maxLength value="255"/>
        </xsd:restriction>
      </xsd:simpleType>
    </xsd:element>
    <xsd:element name="BZEmailHasAttachment" ma:index="37" nillable="true" ma:displayName="EmailHasAttachment" ma:default="0" ma:description="Email has attachment(s)" ma:internalName="BZEmailHasAttachment">
      <xsd:simpleType>
        <xsd:restriction base="dms:Boolean"/>
      </xsd:simpleType>
    </xsd:element>
    <xsd:element name="BZEmailSubject" ma:index="38" nillable="true" ma:displayName="EmailSubject" ma:description="Email subject" ma:internalName="BZEmailSubject">
      <xsd:simpleType>
        <xsd:restriction base="dms:Text">
          <xsd:maxLength value="255"/>
        </xsd:restriction>
      </xsd:simpleType>
    </xsd:element>
    <xsd:element name="BZEmailTo" ma:index="39" nillable="true" ma:displayName="EmailTo" ma:description="Email addressee(s)" ma:internalName="BZEmailTo">
      <xsd:simpleType>
        <xsd:restriction base="dms:Note">
          <xsd:maxLength value="255"/>
        </xsd:restriction>
      </xsd:simpleType>
    </xsd:element>
    <xsd:element name="BZDossierTemplate" ma:index="43" nillable="true" ma:displayName="Dossier Template" ma:description="Dossier Template" ma:internalName="BZDossierTemplate" ma:readOnly="false">
      <xsd:simpleType>
        <xsd:restriction base="dms:Text">
          <xsd:maxLength value="255"/>
        </xsd:restriction>
      </xsd:simpleType>
    </xsd:element>
    <xsd:element name="BZDossierId" ma:index="44" nillable="true" ma:displayName="Dossier Id" ma:description="Dossier Id" ma:indexed="true" ma:internalName="BZDossierId" ma:readOnly="false">
      <xsd:simpleType>
        <xsd:restriction base="dms:Text">
          <xsd:maxLength value="10"/>
        </xsd:restriction>
      </xsd:simpleType>
    </xsd:element>
  </xsd:schema>
  <xsd:schema xmlns:xsd="http://www.w3.org/2001/XMLSchema" xmlns:xs="http://www.w3.org/2001/XMLSchema" xmlns:dms="http://schemas.microsoft.com/office/2006/documentManagement/types" xmlns:pc="http://schemas.microsoft.com/office/infopath/2007/PartnerControls" targetNamespace="8dcd7447-bd50-4645-9f81-516fcfdc9f52"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3130f1ce-ab1a-4597-b081-542132bcfdff}" ma:internalName="TaxCatchAll" ma:readOnly="false" ma:showField="CatchAllData" ma:web="8dcd7447-bd50-4645-9f81-516fcfdc9f52">
      <xsd:complexType>
        <xsd:complexContent>
          <xsd:extension base="dms:MultiChoiceLookup">
            <xsd:sequence>
              <xsd:element name="Value" type="dms:Lookup" maxOccurs="unbounded" minOccurs="0" nillable="true"/>
            </xsd:sequence>
          </xsd:extension>
        </xsd:complexContent>
      </xsd:complexType>
    </xsd:element>
    <xsd:element name="TaxCatchAllLabel" ma:index="13" nillable="true" ma:displayName="Taxonomy Catch All Column1" ma:hidden="true" ma:list="{3130f1ce-ab1a-4597-b081-542132bcfdff}" ma:internalName="TaxCatchAllLabel" ma:readOnly="false" ma:showField="CatchAllDataLabel" ma:web="8dcd7447-bd50-4645-9f81-516fcfdc9f52">
      <xsd:complexType>
        <xsd:complexContent>
          <xsd:extension base="dms:MultiChoiceLookup">
            <xsd:sequence>
              <xsd:element name="Value" type="dms:Lookup" maxOccurs="unbounded" minOccurs="0" nillable="true"/>
            </xsd:sequence>
          </xsd:extension>
        </xsd:complexContent>
      </xsd:complexType>
    </xsd:element>
    <xsd:element name="_dlc_DocId" ma:index="28" nillable="true" ma:displayName="Document ID Value" ma:description="The value of the document ID assigned to this item." ma:internalName="_dlc_DocId" ma:readOnly="true">
      <xsd:simpleType>
        <xsd:restriction base="dms:Text"/>
      </xsd:simpleType>
    </xsd:element>
    <xsd:element name="_dlc_DocIdUrl" ma:index="2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30" nillable="true" ma:displayName="Persist ID" ma:description="Keep ID on add." ma:hidden="true" ma:internalName="_dlc_DocIdPersistId" ma:readOnly="true">
      <xsd:simpleType>
        <xsd:restriction base="dms:Boolean"/>
      </xsd:simpleType>
    </xsd:element>
    <xsd:element name="SharedWithUsers" ma:index="4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4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42"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1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bb20b5f81c9f47a48f8188e85aec1253 xmlns="http://schemas.microsoft.com/sharepoint/v3">
      <Terms xmlns="http://schemas.microsoft.com/office/infopath/2007/PartnerControls">
        <TermInfo xmlns="http://schemas.microsoft.com/office/infopath/2007/PartnerControls">
          <TermName xmlns="http://schemas.microsoft.com/office/infopath/2007/PartnerControls">Not applicable</TermName>
          <TermId xmlns="http://schemas.microsoft.com/office/infopath/2007/PartnerControls">ec01d90b-9d0f-4785-8785-e1ea615196bf</TermId>
        </TermInfo>
      </Terms>
    </bb20b5f81c9f47a48f8188e85aec1253>
    <BZEmailHasAttachment xmlns="http://schemas.microsoft.com/sharepoint/v3">false</BZEmailHasAttachment>
    <BZArchiveStatus xmlns="http://schemas.microsoft.com/sharepoint/v3" xsi:nil="true"/>
    <TaxCatchAllLabel xmlns="8dcd7447-bd50-4645-9f81-516fcfdc9f52"/>
    <d1b77f58b5724360bd683b4bf0d30054 xmlns="http://schemas.microsoft.com/sharepoint/v3">
      <Terms xmlns="http://schemas.microsoft.com/office/infopath/2007/PartnerControls">
        <TermInfo xmlns="http://schemas.microsoft.com/office/infopath/2007/PartnerControls">
          <TermName xmlns="http://schemas.microsoft.com/office/infopath/2007/PartnerControls">UNCLASSIFIED (U)</TermName>
          <TermId xmlns="http://schemas.microsoft.com/office/infopath/2007/PartnerControls">284e6a62-15ab-4017-be27-a1e965f4e940</TermId>
        </TermInfo>
      </Terms>
    </d1b77f58b5724360bd683b4bf0d30054>
    <BZThemeAsText xmlns="http://schemas.microsoft.com/sharepoint/v3">Not applicable</BZThemeAsText>
    <e35afc56668347c3aef24194d1ed59ea xmlns="http://schemas.microsoft.com/sharepoint/v3">
      <Terms xmlns="http://schemas.microsoft.com/office/infopath/2007/PartnerControls">
        <TermInfo xmlns="http://schemas.microsoft.com/office/infopath/2007/PartnerControls">
          <TermName xmlns="http://schemas.microsoft.com/office/infopath/2007/PartnerControls">Not applicable</TermName>
          <TermId xmlns="http://schemas.microsoft.com/office/infopath/2007/PartnerControls">0049e722-bfb1-4a3f-9d08-af7366a9af40</TermId>
        </TermInfo>
      </Terms>
    </e35afc56668347c3aef24194d1ed59ea>
    <BZEmailFrom xmlns="http://schemas.microsoft.com/sharepoint/v3" xsi:nil="true"/>
    <BZDecisionStatus xmlns="http://schemas.microsoft.com/sharepoint/v3" xsi:nil="true"/>
    <BZEmailSubject xmlns="http://schemas.microsoft.com/sharepoint/v3" xsi:nil="true"/>
    <IconOverlay xmlns="http://schemas.microsoft.com/sharepoint/v4" xsi:nil="true"/>
    <BZDossierId xmlns="http://schemas.microsoft.com/sharepoint/v3" xsi:nil="true"/>
    <BZArchiveLog xmlns="http://schemas.microsoft.com/sharepoint/v3" xsi:nil="true"/>
    <TaxCatchAll xmlns="8dcd7447-bd50-4645-9f81-516fcfdc9f52">
      <Value>45</Value>
      <Value>77</Value>
      <Value>5</Value>
      <Value>4</Value>
      <Value>2</Value>
      <Value>1</Value>
    </TaxCatchAll>
    <BZEmailBody xmlns="http://schemas.microsoft.com/sharepoint/v3" xsi:nil="true"/>
    <BZDocGenTemplate xmlns="http://schemas.microsoft.com/sharepoint/v3" xsi:nil="true"/>
    <f7af940f06314dc78018242c25682d67 xmlns="http://schemas.microsoft.com/sharepoint/v3">
      <Terms xmlns="http://schemas.microsoft.com/office/infopath/2007/PartnerControls">
        <TermInfo xmlns="http://schemas.microsoft.com/office/infopath/2007/PartnerControls">
          <TermName xmlns="http://schemas.microsoft.com/office/infopath/2007/PartnerControls">NO MARKING</TermName>
          <TermId xmlns="http://schemas.microsoft.com/office/infopath/2007/PartnerControls">0a4eb9ae-69eb-4d9e-b573-43ab99ef8592</TermId>
        </TermInfo>
      </Terms>
    </f7af940f06314dc78018242c25682d67>
    <BZArchiveDate xmlns="http://schemas.microsoft.com/sharepoint/v3" xsi:nil="true"/>
    <BZRetentionDate xmlns="http://schemas.microsoft.com/sharepoint/v3" xsi:nil="true"/>
    <BZDocumentIsArchived xmlns="http://schemas.microsoft.com/sharepoint/v3">false</BZDocumentIsArchived>
    <BZLifecycleStatus xmlns="http://schemas.microsoft.com/sharepoint/v3" xsi:nil="true"/>
    <BZEmailDate xmlns="http://schemas.microsoft.com/sharepoint/v3" xsi:nil="true"/>
    <BZDossierStatus xmlns="http://schemas.microsoft.com/sharepoint/v3" xsi:nil="true"/>
    <cc4b55a5ee91473b87ec338540cdae54 xmlns="http://schemas.microsoft.com/sharepoint/v3">
      <Terms xmlns="http://schemas.microsoft.com/office/infopath/2007/PartnerControls">
        <TermInfo xmlns="http://schemas.microsoft.com/office/infopath/2007/PartnerControls">
          <TermName xmlns="http://schemas.microsoft.com/office/infopath/2007/PartnerControls">Syria</TermName>
          <TermId xmlns="http://schemas.microsoft.com/office/infopath/2007/PartnerControls">070a6be5-27fb-468e-bfe9-cfc07b0e7eb8</TermId>
        </TermInfo>
        <TermInfo xmlns="http://schemas.microsoft.com/office/infopath/2007/PartnerControls">
          <TermName xmlns="http://schemas.microsoft.com/office/infopath/2007/PartnerControls">Lebanon</TermName>
          <TermId xmlns="http://schemas.microsoft.com/office/infopath/2007/PartnerControls">6dac885e-2660-49fd-aab6-e79972f23585</TermId>
        </TermInfo>
      </Terms>
    </cc4b55a5ee91473b87ec338540cdae54>
    <BZEmailCC xmlns="http://schemas.microsoft.com/sharepoint/v3" xsi:nil="true"/>
    <BZEmailTo xmlns="http://schemas.microsoft.com/sharepoint/v3" xsi:nil="true"/>
    <BZDossierTemplate xmlns="http://schemas.microsoft.com/sharepoint/v3" xsi:nil="true"/>
    <_dlc_DocId xmlns="8dcd7447-bd50-4645-9f81-516fcfdc9f52">2FSNJKVXAZNT-96183704-319</_dlc_DocId>
    <_dlc_DocIdUrl xmlns="8dcd7447-bd50-4645-9f81-516fcfdc9f52">
      <Url>https://247.plaza.buzaservices.nl/subject/Kader2026-2030/_layouts/15/DocIdRedir.aspx?ID=2FSNJKVXAZNT-96183704-319</Url>
      <Description>2FSNJKVXAZNT-96183704-319</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815D56E-CF08-45F8-B805-72DB854AE0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dcd7447-bd50-4645-9f81-516fcfdc9f52"/>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B34A357-786E-48E0-8541-9709C081D192}">
  <ds:schemaRefs>
    <ds:schemaRef ds:uri="http://purl.org/dc/dcmitype/"/>
    <ds:schemaRef ds:uri="8dcd7447-bd50-4645-9f81-516fcfdc9f52"/>
    <ds:schemaRef ds:uri="http://schemas.microsoft.com/sharepoint/v3"/>
    <ds:schemaRef ds:uri="http://schemas.microsoft.com/office/2006/documentManagement/types"/>
    <ds:schemaRef ds:uri="http://purl.org/dc/elements/1.1/"/>
    <ds:schemaRef ds:uri="http://schemas.microsoft.com/sharepoint/v4"/>
    <ds:schemaRef ds:uri="http://schemas.microsoft.com/office/infopath/2007/PartnerControls"/>
    <ds:schemaRef ds:uri="http://www.w3.org/XML/1998/namespace"/>
    <ds:schemaRef ds:uri="http://schemas.microsoft.com/office/2006/metadata/properties"/>
    <ds:schemaRef ds:uri="http://schemas.openxmlformats.org/package/2006/metadata/core-properties"/>
    <ds:schemaRef ds:uri="http://purl.org/dc/terms/"/>
  </ds:schemaRefs>
</ds:datastoreItem>
</file>

<file path=customXml/itemProps3.xml><?xml version="1.0" encoding="utf-8"?>
<ds:datastoreItem xmlns:ds="http://schemas.openxmlformats.org/officeDocument/2006/customXml" ds:itemID="{F18A3949-42C1-4DF7-A3CC-82DFF063D1DA}">
  <ds:schemaRefs>
    <ds:schemaRef ds:uri="http://schemas.microsoft.com/sharepoint/v3/contenttype/forms"/>
  </ds:schemaRefs>
</ds:datastoreItem>
</file>

<file path=customXml/itemProps4.xml><?xml version="1.0" encoding="utf-8"?>
<ds:datastoreItem xmlns:ds="http://schemas.openxmlformats.org/officeDocument/2006/customXml" ds:itemID="{3913FF58-AD25-4CE6-A998-F0F12A62F092}">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0</TotalTime>
  <Words>1997</Words>
  <Application>Microsoft Office PowerPoint</Application>
  <PresentationFormat>Widescreen</PresentationFormat>
  <Paragraphs>127</Paragraphs>
  <Slides>20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Courier New</vt:lpstr>
      <vt:lpstr>Verdana</vt:lpstr>
      <vt:lpstr>Titel Pagina 8</vt:lpstr>
      <vt:lpstr>PowerPoint Presentation</vt:lpstr>
      <vt:lpstr>Session structure</vt:lpstr>
      <vt:lpstr>D.1 Type of organisation</vt:lpstr>
      <vt:lpstr>D.2 Financial independence</vt:lpstr>
      <vt:lpstr>D.3 Track record</vt:lpstr>
      <vt:lpstr>D.4 System for selection,  monitoring and risk management  of in-country partners</vt:lpstr>
      <vt:lpstr>D.5 Maximum remuneration</vt:lpstr>
      <vt:lpstr>D.6 Thematic focus:</vt:lpstr>
      <vt:lpstr>D.7 Geographical focus and number of countries</vt:lpstr>
      <vt:lpstr>D.8 Duration of activities</vt:lpstr>
      <vt:lpstr>D.9 Grant amount</vt:lpstr>
      <vt:lpstr>D.10 Number of applications per applicant</vt:lpstr>
      <vt:lpstr>D.11 Ineligible activities</vt:lpstr>
      <vt:lpstr>PowerPoint Presentation</vt:lpstr>
      <vt:lpstr>Third parties</vt:lpstr>
      <vt:lpstr>Financing vs capacity strengthening balance</vt:lpstr>
      <vt:lpstr>Gender – general questions</vt:lpstr>
      <vt:lpstr>Encouraging women’s entrepreneurship</vt:lpstr>
      <vt:lpstr>Combating violence against women and supporting women human rights defenders</vt:lpstr>
      <vt:lpstr>Women, Peace and Security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Bolle, Marc</cp:lastModifiedBy>
  <cp:revision>1</cp:revision>
  <dcterms:created xsi:type="dcterms:W3CDTF">2022-11-02T13:15:03Z</dcterms:created>
  <dcterms:modified xsi:type="dcterms:W3CDTF">2025-11-07T11:54:07Z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0x0101009C7CE436063D44E9BE7DC0259EF7C32F006EB9F9836A634AE58B6169785FD3936F00A8E9B2E20F207541859C1BDC407C5BEC</vt:lpwstr>
  </property>
  <property fmtid="{D5CDD505-2E9C-101B-9397-08002B2CF9AE}" pid="3" name="IsMyDocuments">
    <vt:bool>true</vt:bool>
  </property>
  <property fmtid="{D5CDD505-2E9C-101B-9397-08002B2CF9AE}" pid="4" name="BZForumOrganisation">
    <vt:lpwstr>2;#Not applicable|0049e722-bfb1-4a3f-9d08-af7366a9af40</vt:lpwstr>
  </property>
  <property fmtid="{D5CDD505-2E9C-101B-9397-08002B2CF9AE}" pid="5" name="gc2efd3bfea04f7f8169be07009f5536">
    <vt:lpwstr/>
  </property>
  <property fmtid="{D5CDD505-2E9C-101B-9397-08002B2CF9AE}" pid="6" name="BZTheme">
    <vt:lpwstr>1;#Not applicable|ec01d90b-9d0f-4785-8785-e1ea615196bf</vt:lpwstr>
  </property>
  <property fmtid="{D5CDD505-2E9C-101B-9397-08002B2CF9AE}" pid="7" name="BZDossierResponsibleDepartment">
    <vt:lpwstr/>
  </property>
  <property fmtid="{D5CDD505-2E9C-101B-9397-08002B2CF9AE}" pid="8" name="BZCountryState">
    <vt:lpwstr>77;#Syria|070a6be5-27fb-468e-bfe9-cfc07b0e7eb8;#45;#Lebanon|6dac885e-2660-49fd-aab6-e79972f23585</vt:lpwstr>
  </property>
  <property fmtid="{D5CDD505-2E9C-101B-9397-08002B2CF9AE}" pid="9" name="BZDossierProcessLocation">
    <vt:lpwstr/>
  </property>
  <property fmtid="{D5CDD505-2E9C-101B-9397-08002B2CF9AE}" pid="10" name="BZDossierGovernmentOfficial">
    <vt:lpwstr/>
  </property>
  <property fmtid="{D5CDD505-2E9C-101B-9397-08002B2CF9AE}" pid="11" name="BZMarking">
    <vt:lpwstr>5;#NO MARKING|0a4eb9ae-69eb-4d9e-b573-43ab99ef8592</vt:lpwstr>
  </property>
  <property fmtid="{D5CDD505-2E9C-101B-9397-08002B2CF9AE}" pid="12" name="f2fb2a8e39404f1ab554e4e4a49d2918">
    <vt:lpwstr/>
  </property>
  <property fmtid="{D5CDD505-2E9C-101B-9397-08002B2CF9AE}" pid="13" name="BZDossierPublishingWOOCategory">
    <vt:lpwstr/>
  </property>
  <property fmtid="{D5CDD505-2E9C-101B-9397-08002B2CF9AE}" pid="14" name="i42ef48d5fa942a0ad0d60e44f201751">
    <vt:lpwstr/>
  </property>
  <property fmtid="{D5CDD505-2E9C-101B-9397-08002B2CF9AE}" pid="15" name="BZClassification">
    <vt:lpwstr>4;#UNCLASSIFIED (U)|284e6a62-15ab-4017-be27-a1e965f4e940</vt:lpwstr>
  </property>
  <property fmtid="{D5CDD505-2E9C-101B-9397-08002B2CF9AE}" pid="16" name="f8e003236e1c4ac2ab9051d5d8789bbb">
    <vt:lpwstr/>
  </property>
  <property fmtid="{D5CDD505-2E9C-101B-9397-08002B2CF9AE}" pid="17" name="p29721a54a5c4bbe9786e930fc91e270">
    <vt:lpwstr/>
  </property>
  <property fmtid="{D5CDD505-2E9C-101B-9397-08002B2CF9AE}" pid="18" name="ed9282a3f18446ec8c17c7829edf82dd">
    <vt:lpwstr/>
  </property>
  <property fmtid="{D5CDD505-2E9C-101B-9397-08002B2CF9AE}" pid="19" name="e256f556a7b748329ab47889947c7d40">
    <vt:lpwstr/>
  </property>
  <property fmtid="{D5CDD505-2E9C-101B-9397-08002B2CF9AE}" pid="20" name="BZDossierProcessType">
    <vt:lpwstr/>
  </property>
  <property fmtid="{D5CDD505-2E9C-101B-9397-08002B2CF9AE}" pid="21" name="BZDossierBudgetManager">
    <vt:lpwstr/>
  </property>
  <property fmtid="{D5CDD505-2E9C-101B-9397-08002B2CF9AE}" pid="22" name="BZDossierSendTo">
    <vt:lpwstr/>
  </property>
  <property fmtid="{D5CDD505-2E9C-101B-9397-08002B2CF9AE}" pid="23" name="_dlc_DocIdItemGuid">
    <vt:lpwstr>8b320acb-31e5-4f21-bdca-d1ce04528120</vt:lpwstr>
  </property>
</Properties>
</file>